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9"/>
  </p:notesMasterIdLst>
  <p:handoutMasterIdLst>
    <p:handoutMasterId r:id="rId40"/>
  </p:handoutMasterIdLst>
  <p:sldIdLst>
    <p:sldId id="301" r:id="rId2"/>
    <p:sldId id="336" r:id="rId3"/>
    <p:sldId id="304" r:id="rId4"/>
    <p:sldId id="302" r:id="rId5"/>
    <p:sldId id="303" r:id="rId6"/>
    <p:sldId id="305" r:id="rId7"/>
    <p:sldId id="306" r:id="rId8"/>
    <p:sldId id="307" r:id="rId9"/>
    <p:sldId id="308" r:id="rId10"/>
    <p:sldId id="309" r:id="rId11"/>
    <p:sldId id="310" r:id="rId12"/>
    <p:sldId id="311" r:id="rId13"/>
    <p:sldId id="312" r:id="rId14"/>
    <p:sldId id="313" r:id="rId15"/>
    <p:sldId id="317" r:id="rId16"/>
    <p:sldId id="314" r:id="rId17"/>
    <p:sldId id="315" r:id="rId18"/>
    <p:sldId id="316" r:id="rId19"/>
    <p:sldId id="332" r:id="rId20"/>
    <p:sldId id="318" r:id="rId21"/>
    <p:sldId id="320" r:id="rId22"/>
    <p:sldId id="321" r:id="rId23"/>
    <p:sldId id="319" r:id="rId24"/>
    <p:sldId id="322" r:id="rId25"/>
    <p:sldId id="324" r:id="rId26"/>
    <p:sldId id="323" r:id="rId27"/>
    <p:sldId id="333" r:id="rId28"/>
    <p:sldId id="325" r:id="rId29"/>
    <p:sldId id="326" r:id="rId30"/>
    <p:sldId id="328" r:id="rId31"/>
    <p:sldId id="329" r:id="rId32"/>
    <p:sldId id="327" r:id="rId33"/>
    <p:sldId id="330" r:id="rId34"/>
    <p:sldId id="331" r:id="rId35"/>
    <p:sldId id="334" r:id="rId36"/>
    <p:sldId id="335" r:id="rId37"/>
    <p:sldId id="337" r:id="rId38"/>
  </p:sldIdLst>
  <p:sldSz cx="9144000" cy="6858000" type="screen4x3"/>
  <p:notesSz cx="6858000" cy="9144000"/>
  <p:defaultTextStyle>
    <a:defPPr>
      <a:defRPr lang="en-US"/>
    </a:defPPr>
    <a:lvl1pPr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1pPr>
    <a:lvl2pPr marL="4572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2pPr>
    <a:lvl3pPr marL="9144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3pPr>
    <a:lvl4pPr marL="13716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4pPr>
    <a:lvl5pPr marL="18288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5pPr>
    <a:lvl6pPr marL="22860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6pPr>
    <a:lvl7pPr marL="27432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7pPr>
    <a:lvl8pPr marL="32004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8pPr>
    <a:lvl9pPr marL="36576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1E"/>
    <a:srgbClr val="DFDFD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716" autoAdjust="0"/>
  </p:normalViewPr>
  <p:slideViewPr>
    <p:cSldViewPr>
      <p:cViewPr>
        <p:scale>
          <a:sx n="70" d="100"/>
          <a:sy n="70" d="100"/>
        </p:scale>
        <p:origin x="-1380"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44" d="100"/>
          <a:sy n="144" d="100"/>
        </p:scale>
        <p:origin x="-359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982FA-851D-4BB8-8433-ABBBA9414CE7}" type="doc">
      <dgm:prSet loTypeId="urn:microsoft.com/office/officeart/2005/8/layout/pyramid2" loCatId="pyramid" qsTypeId="urn:microsoft.com/office/officeart/2005/8/quickstyle/simple1" qsCatId="simple" csTypeId="urn:microsoft.com/office/officeart/2005/8/colors/accent1_2" csCatId="accent1" phldr="1"/>
      <dgm:spPr/>
    </dgm:pt>
    <dgm:pt modelId="{CB6D37C1-5579-43BC-B9BC-16DD615FA762}">
      <dgm:prSet phldrT="[Text]"/>
      <dgm:spPr/>
      <dgm:t>
        <a:bodyPr/>
        <a:lstStyle/>
        <a:p>
          <a:pPr algn="ctr"/>
          <a:r>
            <a:rPr lang="en-CA"/>
            <a:t>get students 'switched-on'</a:t>
          </a:r>
        </a:p>
      </dgm:t>
    </dgm:pt>
    <dgm:pt modelId="{E7169405-1A52-4EF5-829C-A65425F6E3B7}" type="parTrans" cxnId="{F444F65B-A9EB-4CD9-8B64-C1E471A094D6}">
      <dgm:prSet/>
      <dgm:spPr/>
      <dgm:t>
        <a:bodyPr/>
        <a:lstStyle/>
        <a:p>
          <a:pPr algn="ctr"/>
          <a:endParaRPr lang="en-CA"/>
        </a:p>
      </dgm:t>
    </dgm:pt>
    <dgm:pt modelId="{02A5141E-40C7-41C6-8DE5-194830F587D1}" type="sibTrans" cxnId="{F444F65B-A9EB-4CD9-8B64-C1E471A094D6}">
      <dgm:prSet/>
      <dgm:spPr/>
      <dgm:t>
        <a:bodyPr/>
        <a:lstStyle/>
        <a:p>
          <a:pPr algn="ctr"/>
          <a:endParaRPr lang="en-CA"/>
        </a:p>
      </dgm:t>
    </dgm:pt>
    <dgm:pt modelId="{6DFD8152-621E-46D8-B4CC-796304AD0BD7}">
      <dgm:prSet phldrT="[Text]"/>
      <dgm:spPr/>
      <dgm:t>
        <a:bodyPr/>
        <a:lstStyle/>
        <a:p>
          <a:pPr algn="ctr"/>
          <a:r>
            <a:rPr lang="en-CA"/>
            <a:t>...</a:t>
          </a:r>
        </a:p>
      </dgm:t>
    </dgm:pt>
    <dgm:pt modelId="{B81EB144-2F5C-4A1B-9B35-9E79BF7EAF3E}" type="parTrans" cxnId="{F64DCDFB-8FDA-42EF-9952-0560C18FB2F5}">
      <dgm:prSet/>
      <dgm:spPr/>
      <dgm:t>
        <a:bodyPr/>
        <a:lstStyle/>
        <a:p>
          <a:pPr algn="ctr"/>
          <a:endParaRPr lang="en-CA"/>
        </a:p>
      </dgm:t>
    </dgm:pt>
    <dgm:pt modelId="{9414C07F-F957-4041-8AB6-434C5F91737B}" type="sibTrans" cxnId="{F64DCDFB-8FDA-42EF-9952-0560C18FB2F5}">
      <dgm:prSet/>
      <dgm:spPr/>
      <dgm:t>
        <a:bodyPr/>
        <a:lstStyle/>
        <a:p>
          <a:pPr algn="ctr"/>
          <a:endParaRPr lang="en-CA"/>
        </a:p>
      </dgm:t>
    </dgm:pt>
    <dgm:pt modelId="{8867A1B7-EF61-414D-A3B4-82952B639526}">
      <dgm:prSet phldrT="[Text]"/>
      <dgm:spPr/>
      <dgm:t>
        <a:bodyPr/>
        <a:lstStyle/>
        <a:p>
          <a:pPr algn="ctr"/>
          <a:r>
            <a:rPr lang="en-CA"/>
            <a:t>not let students be anxious</a:t>
          </a:r>
        </a:p>
      </dgm:t>
    </dgm:pt>
    <dgm:pt modelId="{B8CBC7CB-8189-4BF7-9602-13413AD22949}" type="sibTrans" cxnId="{C3C9C09B-4032-48E9-9810-CFFAB2BC66D7}">
      <dgm:prSet/>
      <dgm:spPr/>
      <dgm:t>
        <a:bodyPr/>
        <a:lstStyle/>
        <a:p>
          <a:pPr algn="ctr"/>
          <a:endParaRPr lang="en-CA"/>
        </a:p>
      </dgm:t>
    </dgm:pt>
    <dgm:pt modelId="{67F4A090-F7B2-4185-A124-8F28F14991FD}" type="parTrans" cxnId="{C3C9C09B-4032-48E9-9810-CFFAB2BC66D7}">
      <dgm:prSet/>
      <dgm:spPr/>
      <dgm:t>
        <a:bodyPr/>
        <a:lstStyle/>
        <a:p>
          <a:pPr algn="ctr"/>
          <a:endParaRPr lang="en-CA"/>
        </a:p>
      </dgm:t>
    </dgm:pt>
    <dgm:pt modelId="{1FC6158D-4D46-4C09-8BBD-5CE1A80E1612}" type="pres">
      <dgm:prSet presAssocID="{4C0982FA-851D-4BB8-8433-ABBBA9414CE7}" presName="compositeShape" presStyleCnt="0">
        <dgm:presLayoutVars>
          <dgm:dir/>
          <dgm:resizeHandles/>
        </dgm:presLayoutVars>
      </dgm:prSet>
      <dgm:spPr/>
    </dgm:pt>
    <dgm:pt modelId="{532CEAB5-0059-4A6E-84A3-50FD711D3D38}" type="pres">
      <dgm:prSet presAssocID="{4C0982FA-851D-4BB8-8433-ABBBA9414CE7}" presName="pyramid" presStyleLbl="node1" presStyleIdx="0" presStyleCnt="1"/>
      <dgm:spPr>
        <a:solidFill>
          <a:srgbClr val="0070C0"/>
        </a:solidFill>
      </dgm:spPr>
      <dgm:t>
        <a:bodyPr/>
        <a:lstStyle/>
        <a:p>
          <a:endParaRPr lang="en-CA"/>
        </a:p>
      </dgm:t>
    </dgm:pt>
    <dgm:pt modelId="{0B9EFA6A-7973-4741-AA18-46580B4D9548}" type="pres">
      <dgm:prSet presAssocID="{4C0982FA-851D-4BB8-8433-ABBBA9414CE7}" presName="theList" presStyleCnt="0"/>
      <dgm:spPr/>
    </dgm:pt>
    <dgm:pt modelId="{C06BA4EE-6C1E-4CC7-BE38-EF3FA9C4380F}" type="pres">
      <dgm:prSet presAssocID="{CB6D37C1-5579-43BC-B9BC-16DD615FA762}" presName="aNode" presStyleLbl="fgAcc1" presStyleIdx="0" presStyleCnt="3">
        <dgm:presLayoutVars>
          <dgm:bulletEnabled val="1"/>
        </dgm:presLayoutVars>
      </dgm:prSet>
      <dgm:spPr/>
      <dgm:t>
        <a:bodyPr/>
        <a:lstStyle/>
        <a:p>
          <a:endParaRPr lang="en-CA"/>
        </a:p>
      </dgm:t>
    </dgm:pt>
    <dgm:pt modelId="{1FCB30AD-6477-4B96-B6D4-7855DD26EF78}" type="pres">
      <dgm:prSet presAssocID="{CB6D37C1-5579-43BC-B9BC-16DD615FA762}" presName="aSpace" presStyleCnt="0"/>
      <dgm:spPr/>
    </dgm:pt>
    <dgm:pt modelId="{8265E7AF-4941-4BC7-ACF1-55F5942BD125}" type="pres">
      <dgm:prSet presAssocID="{6DFD8152-621E-46D8-B4CC-796304AD0BD7}" presName="aNode" presStyleLbl="fgAcc1" presStyleIdx="1" presStyleCnt="3">
        <dgm:presLayoutVars>
          <dgm:bulletEnabled val="1"/>
        </dgm:presLayoutVars>
      </dgm:prSet>
      <dgm:spPr/>
      <dgm:t>
        <a:bodyPr/>
        <a:lstStyle/>
        <a:p>
          <a:endParaRPr lang="en-CA"/>
        </a:p>
      </dgm:t>
    </dgm:pt>
    <dgm:pt modelId="{A65C2550-8AA6-4E2C-BE2B-06F32F5AA976}" type="pres">
      <dgm:prSet presAssocID="{6DFD8152-621E-46D8-B4CC-796304AD0BD7}" presName="aSpace" presStyleCnt="0"/>
      <dgm:spPr/>
    </dgm:pt>
    <dgm:pt modelId="{A776538A-A401-44C8-9022-9523761DF6CE}" type="pres">
      <dgm:prSet presAssocID="{8867A1B7-EF61-414D-A3B4-82952B639526}" presName="aNode" presStyleLbl="fgAcc1" presStyleIdx="2" presStyleCnt="3">
        <dgm:presLayoutVars>
          <dgm:bulletEnabled val="1"/>
        </dgm:presLayoutVars>
      </dgm:prSet>
      <dgm:spPr/>
      <dgm:t>
        <a:bodyPr/>
        <a:lstStyle/>
        <a:p>
          <a:endParaRPr lang="en-CA"/>
        </a:p>
      </dgm:t>
    </dgm:pt>
    <dgm:pt modelId="{739D25F4-47BB-494A-A004-B32CA5242E2F}" type="pres">
      <dgm:prSet presAssocID="{8867A1B7-EF61-414D-A3B4-82952B639526}" presName="aSpace" presStyleCnt="0"/>
      <dgm:spPr/>
    </dgm:pt>
  </dgm:ptLst>
  <dgm:cxnLst>
    <dgm:cxn modelId="{C3C9C09B-4032-48E9-9810-CFFAB2BC66D7}" srcId="{4C0982FA-851D-4BB8-8433-ABBBA9414CE7}" destId="{8867A1B7-EF61-414D-A3B4-82952B639526}" srcOrd="2" destOrd="0" parTransId="{67F4A090-F7B2-4185-A124-8F28F14991FD}" sibTransId="{B8CBC7CB-8189-4BF7-9602-13413AD22949}"/>
    <dgm:cxn modelId="{98C47789-BEB0-4A1C-9C59-12EE335B13F4}" type="presOf" srcId="{4C0982FA-851D-4BB8-8433-ABBBA9414CE7}" destId="{1FC6158D-4D46-4C09-8BBD-5CE1A80E1612}" srcOrd="0" destOrd="0" presId="urn:microsoft.com/office/officeart/2005/8/layout/pyramid2"/>
    <dgm:cxn modelId="{F64DCDFB-8FDA-42EF-9952-0560C18FB2F5}" srcId="{4C0982FA-851D-4BB8-8433-ABBBA9414CE7}" destId="{6DFD8152-621E-46D8-B4CC-796304AD0BD7}" srcOrd="1" destOrd="0" parTransId="{B81EB144-2F5C-4A1B-9B35-9E79BF7EAF3E}" sibTransId="{9414C07F-F957-4041-8AB6-434C5F91737B}"/>
    <dgm:cxn modelId="{4175C87C-9B50-4DB9-BEB7-D2DC7BFFBB58}" type="presOf" srcId="{8867A1B7-EF61-414D-A3B4-82952B639526}" destId="{A776538A-A401-44C8-9022-9523761DF6CE}" srcOrd="0" destOrd="0" presId="urn:microsoft.com/office/officeart/2005/8/layout/pyramid2"/>
    <dgm:cxn modelId="{F444F65B-A9EB-4CD9-8B64-C1E471A094D6}" srcId="{4C0982FA-851D-4BB8-8433-ABBBA9414CE7}" destId="{CB6D37C1-5579-43BC-B9BC-16DD615FA762}" srcOrd="0" destOrd="0" parTransId="{E7169405-1A52-4EF5-829C-A65425F6E3B7}" sibTransId="{02A5141E-40C7-41C6-8DE5-194830F587D1}"/>
    <dgm:cxn modelId="{9A6BEE2A-9A30-49CA-9C38-46E25203764E}" type="presOf" srcId="{CB6D37C1-5579-43BC-B9BC-16DD615FA762}" destId="{C06BA4EE-6C1E-4CC7-BE38-EF3FA9C4380F}" srcOrd="0" destOrd="0" presId="urn:microsoft.com/office/officeart/2005/8/layout/pyramid2"/>
    <dgm:cxn modelId="{7FB055F0-31BB-4A1F-B87A-0343D2998E5B}" type="presOf" srcId="{6DFD8152-621E-46D8-B4CC-796304AD0BD7}" destId="{8265E7AF-4941-4BC7-ACF1-55F5942BD125}" srcOrd="0" destOrd="0" presId="urn:microsoft.com/office/officeart/2005/8/layout/pyramid2"/>
    <dgm:cxn modelId="{2860792B-3B3E-4E3B-B3CB-AF3E75689AF4}" type="presParOf" srcId="{1FC6158D-4D46-4C09-8BBD-5CE1A80E1612}" destId="{532CEAB5-0059-4A6E-84A3-50FD711D3D38}" srcOrd="0" destOrd="0" presId="urn:microsoft.com/office/officeart/2005/8/layout/pyramid2"/>
    <dgm:cxn modelId="{73A811C5-DD8B-4DA9-8B81-286213285A80}" type="presParOf" srcId="{1FC6158D-4D46-4C09-8BBD-5CE1A80E1612}" destId="{0B9EFA6A-7973-4741-AA18-46580B4D9548}" srcOrd="1" destOrd="0" presId="urn:microsoft.com/office/officeart/2005/8/layout/pyramid2"/>
    <dgm:cxn modelId="{659EEB1F-C0E4-4E72-A8CE-39B7588B8FB6}" type="presParOf" srcId="{0B9EFA6A-7973-4741-AA18-46580B4D9548}" destId="{C06BA4EE-6C1E-4CC7-BE38-EF3FA9C4380F}" srcOrd="0" destOrd="0" presId="urn:microsoft.com/office/officeart/2005/8/layout/pyramid2"/>
    <dgm:cxn modelId="{C91E38AF-DA10-4971-A175-175182D47C67}" type="presParOf" srcId="{0B9EFA6A-7973-4741-AA18-46580B4D9548}" destId="{1FCB30AD-6477-4B96-B6D4-7855DD26EF78}" srcOrd="1" destOrd="0" presId="urn:microsoft.com/office/officeart/2005/8/layout/pyramid2"/>
    <dgm:cxn modelId="{05579CED-85CB-43DA-A1F0-A3D8F75D1FBD}" type="presParOf" srcId="{0B9EFA6A-7973-4741-AA18-46580B4D9548}" destId="{8265E7AF-4941-4BC7-ACF1-55F5942BD125}" srcOrd="2" destOrd="0" presId="urn:microsoft.com/office/officeart/2005/8/layout/pyramid2"/>
    <dgm:cxn modelId="{811A830D-C7E1-4938-BDD8-A95AF3A75E5A}" type="presParOf" srcId="{0B9EFA6A-7973-4741-AA18-46580B4D9548}" destId="{A65C2550-8AA6-4E2C-BE2B-06F32F5AA976}" srcOrd="3" destOrd="0" presId="urn:microsoft.com/office/officeart/2005/8/layout/pyramid2"/>
    <dgm:cxn modelId="{F378CB2A-8A38-454A-9F39-40348FE89DA1}" type="presParOf" srcId="{0B9EFA6A-7973-4741-AA18-46580B4D9548}" destId="{A776538A-A401-44C8-9022-9523761DF6CE}" srcOrd="4" destOrd="0" presId="urn:microsoft.com/office/officeart/2005/8/layout/pyramid2"/>
    <dgm:cxn modelId="{02A06170-4A33-4BA6-AF6A-531A4D9EF64D}" type="presParOf" srcId="{0B9EFA6A-7973-4741-AA18-46580B4D9548}" destId="{739D25F4-47BB-494A-A004-B32CA5242E2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0982FA-851D-4BB8-8433-ABBBA9414CE7}" type="doc">
      <dgm:prSet loTypeId="urn:microsoft.com/office/officeart/2005/8/layout/pyramid2" loCatId="pyramid" qsTypeId="urn:microsoft.com/office/officeart/2005/8/quickstyle/simple1" qsCatId="simple" csTypeId="urn:microsoft.com/office/officeart/2005/8/colors/accent1_2" csCatId="accent1" phldr="1"/>
      <dgm:spPr/>
    </dgm:pt>
    <dgm:pt modelId="{CB6D37C1-5579-43BC-B9BC-16DD615FA762}">
      <dgm:prSet phldrT="[Text]"/>
      <dgm:spPr/>
      <dgm:t>
        <a:bodyPr/>
        <a:lstStyle/>
        <a:p>
          <a:pPr algn="ctr"/>
          <a:r>
            <a:rPr lang="en-CA" dirty="0" smtClean="0"/>
            <a:t>not let students be anxious</a:t>
          </a:r>
          <a:endParaRPr lang="en-CA" dirty="0"/>
        </a:p>
      </dgm:t>
    </dgm:pt>
    <dgm:pt modelId="{E7169405-1A52-4EF5-829C-A65425F6E3B7}" type="parTrans" cxnId="{F444F65B-A9EB-4CD9-8B64-C1E471A094D6}">
      <dgm:prSet/>
      <dgm:spPr/>
      <dgm:t>
        <a:bodyPr/>
        <a:lstStyle/>
        <a:p>
          <a:pPr algn="ctr"/>
          <a:endParaRPr lang="en-CA"/>
        </a:p>
      </dgm:t>
    </dgm:pt>
    <dgm:pt modelId="{02A5141E-40C7-41C6-8DE5-194830F587D1}" type="sibTrans" cxnId="{F444F65B-A9EB-4CD9-8B64-C1E471A094D6}">
      <dgm:prSet/>
      <dgm:spPr/>
      <dgm:t>
        <a:bodyPr/>
        <a:lstStyle/>
        <a:p>
          <a:pPr algn="ctr"/>
          <a:endParaRPr lang="en-CA"/>
        </a:p>
      </dgm:t>
    </dgm:pt>
    <dgm:pt modelId="{6DFD8152-621E-46D8-B4CC-796304AD0BD7}">
      <dgm:prSet phldrT="[Text]"/>
      <dgm:spPr/>
      <dgm:t>
        <a:bodyPr/>
        <a:lstStyle/>
        <a:p>
          <a:pPr algn="ctr"/>
          <a:r>
            <a:rPr lang="en-CA"/>
            <a:t>...</a:t>
          </a:r>
        </a:p>
      </dgm:t>
    </dgm:pt>
    <dgm:pt modelId="{B81EB144-2F5C-4A1B-9B35-9E79BF7EAF3E}" type="parTrans" cxnId="{F64DCDFB-8FDA-42EF-9952-0560C18FB2F5}">
      <dgm:prSet/>
      <dgm:spPr/>
      <dgm:t>
        <a:bodyPr/>
        <a:lstStyle/>
        <a:p>
          <a:pPr algn="ctr"/>
          <a:endParaRPr lang="en-CA"/>
        </a:p>
      </dgm:t>
    </dgm:pt>
    <dgm:pt modelId="{9414C07F-F957-4041-8AB6-434C5F91737B}" type="sibTrans" cxnId="{F64DCDFB-8FDA-42EF-9952-0560C18FB2F5}">
      <dgm:prSet/>
      <dgm:spPr/>
      <dgm:t>
        <a:bodyPr/>
        <a:lstStyle/>
        <a:p>
          <a:pPr algn="ctr"/>
          <a:endParaRPr lang="en-CA"/>
        </a:p>
      </dgm:t>
    </dgm:pt>
    <dgm:pt modelId="{8867A1B7-EF61-414D-A3B4-82952B639526}">
      <dgm:prSet phldrT="[Text]"/>
      <dgm:spPr/>
      <dgm:t>
        <a:bodyPr/>
        <a:lstStyle/>
        <a:p>
          <a:pPr algn="ctr"/>
          <a:r>
            <a:rPr lang="en-CA" dirty="0" smtClean="0"/>
            <a:t>…</a:t>
          </a:r>
          <a:endParaRPr lang="en-CA" dirty="0"/>
        </a:p>
      </dgm:t>
    </dgm:pt>
    <dgm:pt modelId="{B8CBC7CB-8189-4BF7-9602-13413AD22949}" type="sibTrans" cxnId="{C3C9C09B-4032-48E9-9810-CFFAB2BC66D7}">
      <dgm:prSet/>
      <dgm:spPr/>
      <dgm:t>
        <a:bodyPr/>
        <a:lstStyle/>
        <a:p>
          <a:pPr algn="ctr"/>
          <a:endParaRPr lang="en-CA"/>
        </a:p>
      </dgm:t>
    </dgm:pt>
    <dgm:pt modelId="{67F4A090-F7B2-4185-A124-8F28F14991FD}" type="parTrans" cxnId="{C3C9C09B-4032-48E9-9810-CFFAB2BC66D7}">
      <dgm:prSet/>
      <dgm:spPr/>
      <dgm:t>
        <a:bodyPr/>
        <a:lstStyle/>
        <a:p>
          <a:pPr algn="ctr"/>
          <a:endParaRPr lang="en-CA"/>
        </a:p>
      </dgm:t>
    </dgm:pt>
    <dgm:pt modelId="{1FC6158D-4D46-4C09-8BBD-5CE1A80E1612}" type="pres">
      <dgm:prSet presAssocID="{4C0982FA-851D-4BB8-8433-ABBBA9414CE7}" presName="compositeShape" presStyleCnt="0">
        <dgm:presLayoutVars>
          <dgm:dir/>
          <dgm:resizeHandles/>
        </dgm:presLayoutVars>
      </dgm:prSet>
      <dgm:spPr/>
    </dgm:pt>
    <dgm:pt modelId="{532CEAB5-0059-4A6E-84A3-50FD711D3D38}" type="pres">
      <dgm:prSet presAssocID="{4C0982FA-851D-4BB8-8433-ABBBA9414CE7}" presName="pyramid" presStyleLbl="node1" presStyleIdx="0" presStyleCnt="1"/>
      <dgm:spPr>
        <a:solidFill>
          <a:srgbClr val="0070C0"/>
        </a:solidFill>
      </dgm:spPr>
      <dgm:t>
        <a:bodyPr/>
        <a:lstStyle/>
        <a:p>
          <a:endParaRPr lang="en-CA"/>
        </a:p>
      </dgm:t>
    </dgm:pt>
    <dgm:pt modelId="{0B9EFA6A-7973-4741-AA18-46580B4D9548}" type="pres">
      <dgm:prSet presAssocID="{4C0982FA-851D-4BB8-8433-ABBBA9414CE7}" presName="theList" presStyleCnt="0"/>
      <dgm:spPr/>
    </dgm:pt>
    <dgm:pt modelId="{C06BA4EE-6C1E-4CC7-BE38-EF3FA9C4380F}" type="pres">
      <dgm:prSet presAssocID="{CB6D37C1-5579-43BC-B9BC-16DD615FA762}" presName="aNode" presStyleLbl="fgAcc1" presStyleIdx="0" presStyleCnt="3">
        <dgm:presLayoutVars>
          <dgm:bulletEnabled val="1"/>
        </dgm:presLayoutVars>
      </dgm:prSet>
      <dgm:spPr/>
      <dgm:t>
        <a:bodyPr/>
        <a:lstStyle/>
        <a:p>
          <a:endParaRPr lang="en-CA"/>
        </a:p>
      </dgm:t>
    </dgm:pt>
    <dgm:pt modelId="{1FCB30AD-6477-4B96-B6D4-7855DD26EF78}" type="pres">
      <dgm:prSet presAssocID="{CB6D37C1-5579-43BC-B9BC-16DD615FA762}" presName="aSpace" presStyleCnt="0"/>
      <dgm:spPr/>
    </dgm:pt>
    <dgm:pt modelId="{8265E7AF-4941-4BC7-ACF1-55F5942BD125}" type="pres">
      <dgm:prSet presAssocID="{6DFD8152-621E-46D8-B4CC-796304AD0BD7}" presName="aNode" presStyleLbl="fgAcc1" presStyleIdx="1" presStyleCnt="3">
        <dgm:presLayoutVars>
          <dgm:bulletEnabled val="1"/>
        </dgm:presLayoutVars>
      </dgm:prSet>
      <dgm:spPr/>
      <dgm:t>
        <a:bodyPr/>
        <a:lstStyle/>
        <a:p>
          <a:endParaRPr lang="en-CA"/>
        </a:p>
      </dgm:t>
    </dgm:pt>
    <dgm:pt modelId="{A65C2550-8AA6-4E2C-BE2B-06F32F5AA976}" type="pres">
      <dgm:prSet presAssocID="{6DFD8152-621E-46D8-B4CC-796304AD0BD7}" presName="aSpace" presStyleCnt="0"/>
      <dgm:spPr/>
    </dgm:pt>
    <dgm:pt modelId="{A776538A-A401-44C8-9022-9523761DF6CE}" type="pres">
      <dgm:prSet presAssocID="{8867A1B7-EF61-414D-A3B4-82952B639526}" presName="aNode" presStyleLbl="fgAcc1" presStyleIdx="2" presStyleCnt="3">
        <dgm:presLayoutVars>
          <dgm:bulletEnabled val="1"/>
        </dgm:presLayoutVars>
      </dgm:prSet>
      <dgm:spPr/>
      <dgm:t>
        <a:bodyPr/>
        <a:lstStyle/>
        <a:p>
          <a:endParaRPr lang="en-CA"/>
        </a:p>
      </dgm:t>
    </dgm:pt>
    <dgm:pt modelId="{739D25F4-47BB-494A-A004-B32CA5242E2F}" type="pres">
      <dgm:prSet presAssocID="{8867A1B7-EF61-414D-A3B4-82952B639526}" presName="aSpace" presStyleCnt="0"/>
      <dgm:spPr/>
    </dgm:pt>
  </dgm:ptLst>
  <dgm:cxnLst>
    <dgm:cxn modelId="{C3C9C09B-4032-48E9-9810-CFFAB2BC66D7}" srcId="{4C0982FA-851D-4BB8-8433-ABBBA9414CE7}" destId="{8867A1B7-EF61-414D-A3B4-82952B639526}" srcOrd="2" destOrd="0" parTransId="{67F4A090-F7B2-4185-A124-8F28F14991FD}" sibTransId="{B8CBC7CB-8189-4BF7-9602-13413AD22949}"/>
    <dgm:cxn modelId="{3DC8B868-B551-476C-BFE9-D2C8C03BD2B1}" type="presOf" srcId="{6DFD8152-621E-46D8-B4CC-796304AD0BD7}" destId="{8265E7AF-4941-4BC7-ACF1-55F5942BD125}" srcOrd="0" destOrd="0" presId="urn:microsoft.com/office/officeart/2005/8/layout/pyramid2"/>
    <dgm:cxn modelId="{BECF18BB-C8E6-4335-B91C-D01B1D8E707B}" type="presOf" srcId="{4C0982FA-851D-4BB8-8433-ABBBA9414CE7}" destId="{1FC6158D-4D46-4C09-8BBD-5CE1A80E1612}" srcOrd="0" destOrd="0" presId="urn:microsoft.com/office/officeart/2005/8/layout/pyramid2"/>
    <dgm:cxn modelId="{83420824-5970-4908-B841-5A8635F0BE92}" type="presOf" srcId="{CB6D37C1-5579-43BC-B9BC-16DD615FA762}" destId="{C06BA4EE-6C1E-4CC7-BE38-EF3FA9C4380F}" srcOrd="0" destOrd="0" presId="urn:microsoft.com/office/officeart/2005/8/layout/pyramid2"/>
    <dgm:cxn modelId="{18C887F3-8B1D-4AEA-B6C2-69108298ECFD}" type="presOf" srcId="{8867A1B7-EF61-414D-A3B4-82952B639526}" destId="{A776538A-A401-44C8-9022-9523761DF6CE}" srcOrd="0" destOrd="0" presId="urn:microsoft.com/office/officeart/2005/8/layout/pyramid2"/>
    <dgm:cxn modelId="{F444F65B-A9EB-4CD9-8B64-C1E471A094D6}" srcId="{4C0982FA-851D-4BB8-8433-ABBBA9414CE7}" destId="{CB6D37C1-5579-43BC-B9BC-16DD615FA762}" srcOrd="0" destOrd="0" parTransId="{E7169405-1A52-4EF5-829C-A65425F6E3B7}" sibTransId="{02A5141E-40C7-41C6-8DE5-194830F587D1}"/>
    <dgm:cxn modelId="{F64DCDFB-8FDA-42EF-9952-0560C18FB2F5}" srcId="{4C0982FA-851D-4BB8-8433-ABBBA9414CE7}" destId="{6DFD8152-621E-46D8-B4CC-796304AD0BD7}" srcOrd="1" destOrd="0" parTransId="{B81EB144-2F5C-4A1B-9B35-9E79BF7EAF3E}" sibTransId="{9414C07F-F957-4041-8AB6-434C5F91737B}"/>
    <dgm:cxn modelId="{FD757DE6-FA79-4B21-B6CA-2E058AD9082F}" type="presParOf" srcId="{1FC6158D-4D46-4C09-8BBD-5CE1A80E1612}" destId="{532CEAB5-0059-4A6E-84A3-50FD711D3D38}" srcOrd="0" destOrd="0" presId="urn:microsoft.com/office/officeart/2005/8/layout/pyramid2"/>
    <dgm:cxn modelId="{CD9D6902-54C8-44AB-B8EF-F7D81B6F7CFA}" type="presParOf" srcId="{1FC6158D-4D46-4C09-8BBD-5CE1A80E1612}" destId="{0B9EFA6A-7973-4741-AA18-46580B4D9548}" srcOrd="1" destOrd="0" presId="urn:microsoft.com/office/officeart/2005/8/layout/pyramid2"/>
    <dgm:cxn modelId="{7137C7BA-460E-4010-8587-4AFD5D84C555}" type="presParOf" srcId="{0B9EFA6A-7973-4741-AA18-46580B4D9548}" destId="{C06BA4EE-6C1E-4CC7-BE38-EF3FA9C4380F}" srcOrd="0" destOrd="0" presId="urn:microsoft.com/office/officeart/2005/8/layout/pyramid2"/>
    <dgm:cxn modelId="{68AA3B44-0EB9-40C3-A786-343ACD2581A3}" type="presParOf" srcId="{0B9EFA6A-7973-4741-AA18-46580B4D9548}" destId="{1FCB30AD-6477-4B96-B6D4-7855DD26EF78}" srcOrd="1" destOrd="0" presId="urn:microsoft.com/office/officeart/2005/8/layout/pyramid2"/>
    <dgm:cxn modelId="{E26812D3-A30E-446E-B52C-48D5FFA9FDF6}" type="presParOf" srcId="{0B9EFA6A-7973-4741-AA18-46580B4D9548}" destId="{8265E7AF-4941-4BC7-ACF1-55F5942BD125}" srcOrd="2" destOrd="0" presId="urn:microsoft.com/office/officeart/2005/8/layout/pyramid2"/>
    <dgm:cxn modelId="{8BF3BCD3-0A8F-49D5-89A8-861DF8814633}" type="presParOf" srcId="{0B9EFA6A-7973-4741-AA18-46580B4D9548}" destId="{A65C2550-8AA6-4E2C-BE2B-06F32F5AA976}" srcOrd="3" destOrd="0" presId="urn:microsoft.com/office/officeart/2005/8/layout/pyramid2"/>
    <dgm:cxn modelId="{42772822-FC70-449A-961B-B70BACC348EE}" type="presParOf" srcId="{0B9EFA6A-7973-4741-AA18-46580B4D9548}" destId="{A776538A-A401-44C8-9022-9523761DF6CE}" srcOrd="4" destOrd="0" presId="urn:microsoft.com/office/officeart/2005/8/layout/pyramid2"/>
    <dgm:cxn modelId="{D6F2DAB9-31AB-44EC-B8EB-A36EE9C506A0}" type="presParOf" srcId="{0B9EFA6A-7973-4741-AA18-46580B4D9548}" destId="{739D25F4-47BB-494A-A004-B32CA5242E2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0982FA-851D-4BB8-8433-ABBBA9414CE7}" type="doc">
      <dgm:prSet loTypeId="urn:microsoft.com/office/officeart/2005/8/layout/pyramid2" loCatId="pyramid" qsTypeId="urn:microsoft.com/office/officeart/2005/8/quickstyle/simple1" qsCatId="simple" csTypeId="urn:microsoft.com/office/officeart/2005/8/colors/accent1_2" csCatId="accent1" phldr="1"/>
      <dgm:spPr/>
    </dgm:pt>
    <dgm:pt modelId="{CB6D37C1-5579-43BC-B9BC-16DD615FA762}">
      <dgm:prSet phldrT="[Text]"/>
      <dgm:spPr/>
      <dgm:t>
        <a:bodyPr/>
        <a:lstStyle/>
        <a:p>
          <a:pPr algn="ctr"/>
          <a:r>
            <a:rPr lang="en-CA"/>
            <a:t>get students 'switched-on'</a:t>
          </a:r>
        </a:p>
      </dgm:t>
    </dgm:pt>
    <dgm:pt modelId="{E7169405-1A52-4EF5-829C-A65425F6E3B7}" type="parTrans" cxnId="{F444F65B-A9EB-4CD9-8B64-C1E471A094D6}">
      <dgm:prSet/>
      <dgm:spPr/>
      <dgm:t>
        <a:bodyPr/>
        <a:lstStyle/>
        <a:p>
          <a:pPr algn="ctr"/>
          <a:endParaRPr lang="en-CA"/>
        </a:p>
      </dgm:t>
    </dgm:pt>
    <dgm:pt modelId="{02A5141E-40C7-41C6-8DE5-194830F587D1}" type="sibTrans" cxnId="{F444F65B-A9EB-4CD9-8B64-C1E471A094D6}">
      <dgm:prSet/>
      <dgm:spPr/>
      <dgm:t>
        <a:bodyPr/>
        <a:lstStyle/>
        <a:p>
          <a:pPr algn="ctr"/>
          <a:endParaRPr lang="en-CA"/>
        </a:p>
      </dgm:t>
    </dgm:pt>
    <dgm:pt modelId="{6DFD8152-621E-46D8-B4CC-796304AD0BD7}">
      <dgm:prSet phldrT="[Text]"/>
      <dgm:spPr/>
      <dgm:t>
        <a:bodyPr/>
        <a:lstStyle/>
        <a:p>
          <a:pPr algn="ctr"/>
          <a:r>
            <a:rPr lang="en-CA"/>
            <a:t>...</a:t>
          </a:r>
        </a:p>
      </dgm:t>
    </dgm:pt>
    <dgm:pt modelId="{B81EB144-2F5C-4A1B-9B35-9E79BF7EAF3E}" type="parTrans" cxnId="{F64DCDFB-8FDA-42EF-9952-0560C18FB2F5}">
      <dgm:prSet/>
      <dgm:spPr/>
      <dgm:t>
        <a:bodyPr/>
        <a:lstStyle/>
        <a:p>
          <a:pPr algn="ctr"/>
          <a:endParaRPr lang="en-CA"/>
        </a:p>
      </dgm:t>
    </dgm:pt>
    <dgm:pt modelId="{9414C07F-F957-4041-8AB6-434C5F91737B}" type="sibTrans" cxnId="{F64DCDFB-8FDA-42EF-9952-0560C18FB2F5}">
      <dgm:prSet/>
      <dgm:spPr/>
      <dgm:t>
        <a:bodyPr/>
        <a:lstStyle/>
        <a:p>
          <a:pPr algn="ctr"/>
          <a:endParaRPr lang="en-CA"/>
        </a:p>
      </dgm:t>
    </dgm:pt>
    <dgm:pt modelId="{8867A1B7-EF61-414D-A3B4-82952B639526}">
      <dgm:prSet phldrT="[Text]"/>
      <dgm:spPr/>
      <dgm:t>
        <a:bodyPr/>
        <a:lstStyle/>
        <a:p>
          <a:pPr algn="ctr"/>
          <a:r>
            <a:rPr lang="en-CA"/>
            <a:t>not let students be anxious</a:t>
          </a:r>
        </a:p>
      </dgm:t>
    </dgm:pt>
    <dgm:pt modelId="{B8CBC7CB-8189-4BF7-9602-13413AD22949}" type="sibTrans" cxnId="{C3C9C09B-4032-48E9-9810-CFFAB2BC66D7}">
      <dgm:prSet/>
      <dgm:spPr/>
      <dgm:t>
        <a:bodyPr/>
        <a:lstStyle/>
        <a:p>
          <a:pPr algn="ctr"/>
          <a:endParaRPr lang="en-CA"/>
        </a:p>
      </dgm:t>
    </dgm:pt>
    <dgm:pt modelId="{67F4A090-F7B2-4185-A124-8F28F14991FD}" type="parTrans" cxnId="{C3C9C09B-4032-48E9-9810-CFFAB2BC66D7}">
      <dgm:prSet/>
      <dgm:spPr/>
      <dgm:t>
        <a:bodyPr/>
        <a:lstStyle/>
        <a:p>
          <a:pPr algn="ctr"/>
          <a:endParaRPr lang="en-CA"/>
        </a:p>
      </dgm:t>
    </dgm:pt>
    <dgm:pt modelId="{1FC6158D-4D46-4C09-8BBD-5CE1A80E1612}" type="pres">
      <dgm:prSet presAssocID="{4C0982FA-851D-4BB8-8433-ABBBA9414CE7}" presName="compositeShape" presStyleCnt="0">
        <dgm:presLayoutVars>
          <dgm:dir/>
          <dgm:resizeHandles/>
        </dgm:presLayoutVars>
      </dgm:prSet>
      <dgm:spPr/>
    </dgm:pt>
    <dgm:pt modelId="{532CEAB5-0059-4A6E-84A3-50FD711D3D38}" type="pres">
      <dgm:prSet presAssocID="{4C0982FA-851D-4BB8-8433-ABBBA9414CE7}" presName="pyramid" presStyleLbl="node1" presStyleIdx="0" presStyleCnt="1"/>
      <dgm:spPr>
        <a:solidFill>
          <a:srgbClr val="0070C0"/>
        </a:solidFill>
      </dgm:spPr>
      <dgm:t>
        <a:bodyPr/>
        <a:lstStyle/>
        <a:p>
          <a:endParaRPr lang="en-CA"/>
        </a:p>
      </dgm:t>
    </dgm:pt>
    <dgm:pt modelId="{0B9EFA6A-7973-4741-AA18-46580B4D9548}" type="pres">
      <dgm:prSet presAssocID="{4C0982FA-851D-4BB8-8433-ABBBA9414CE7}" presName="theList" presStyleCnt="0"/>
      <dgm:spPr/>
    </dgm:pt>
    <dgm:pt modelId="{C06BA4EE-6C1E-4CC7-BE38-EF3FA9C4380F}" type="pres">
      <dgm:prSet presAssocID="{CB6D37C1-5579-43BC-B9BC-16DD615FA762}" presName="aNode" presStyleLbl="fgAcc1" presStyleIdx="0" presStyleCnt="3">
        <dgm:presLayoutVars>
          <dgm:bulletEnabled val="1"/>
        </dgm:presLayoutVars>
      </dgm:prSet>
      <dgm:spPr/>
      <dgm:t>
        <a:bodyPr/>
        <a:lstStyle/>
        <a:p>
          <a:endParaRPr lang="en-CA"/>
        </a:p>
      </dgm:t>
    </dgm:pt>
    <dgm:pt modelId="{1FCB30AD-6477-4B96-B6D4-7855DD26EF78}" type="pres">
      <dgm:prSet presAssocID="{CB6D37C1-5579-43BC-B9BC-16DD615FA762}" presName="aSpace" presStyleCnt="0"/>
      <dgm:spPr/>
    </dgm:pt>
    <dgm:pt modelId="{8265E7AF-4941-4BC7-ACF1-55F5942BD125}" type="pres">
      <dgm:prSet presAssocID="{6DFD8152-621E-46D8-B4CC-796304AD0BD7}" presName="aNode" presStyleLbl="fgAcc1" presStyleIdx="1" presStyleCnt="3">
        <dgm:presLayoutVars>
          <dgm:bulletEnabled val="1"/>
        </dgm:presLayoutVars>
      </dgm:prSet>
      <dgm:spPr/>
      <dgm:t>
        <a:bodyPr/>
        <a:lstStyle/>
        <a:p>
          <a:endParaRPr lang="en-CA"/>
        </a:p>
      </dgm:t>
    </dgm:pt>
    <dgm:pt modelId="{A65C2550-8AA6-4E2C-BE2B-06F32F5AA976}" type="pres">
      <dgm:prSet presAssocID="{6DFD8152-621E-46D8-B4CC-796304AD0BD7}" presName="aSpace" presStyleCnt="0"/>
      <dgm:spPr/>
    </dgm:pt>
    <dgm:pt modelId="{A776538A-A401-44C8-9022-9523761DF6CE}" type="pres">
      <dgm:prSet presAssocID="{8867A1B7-EF61-414D-A3B4-82952B639526}" presName="aNode" presStyleLbl="fgAcc1" presStyleIdx="2" presStyleCnt="3">
        <dgm:presLayoutVars>
          <dgm:bulletEnabled val="1"/>
        </dgm:presLayoutVars>
      </dgm:prSet>
      <dgm:spPr/>
      <dgm:t>
        <a:bodyPr/>
        <a:lstStyle/>
        <a:p>
          <a:endParaRPr lang="en-CA"/>
        </a:p>
      </dgm:t>
    </dgm:pt>
    <dgm:pt modelId="{739D25F4-47BB-494A-A004-B32CA5242E2F}" type="pres">
      <dgm:prSet presAssocID="{8867A1B7-EF61-414D-A3B4-82952B639526}" presName="aSpace" presStyleCnt="0"/>
      <dgm:spPr/>
    </dgm:pt>
  </dgm:ptLst>
  <dgm:cxnLst>
    <dgm:cxn modelId="{C3C9C09B-4032-48E9-9810-CFFAB2BC66D7}" srcId="{4C0982FA-851D-4BB8-8433-ABBBA9414CE7}" destId="{8867A1B7-EF61-414D-A3B4-82952B639526}" srcOrd="2" destOrd="0" parTransId="{67F4A090-F7B2-4185-A124-8F28F14991FD}" sibTransId="{B8CBC7CB-8189-4BF7-9602-13413AD22949}"/>
    <dgm:cxn modelId="{8F99632E-698A-4AEE-AB34-246C45D85623}" type="presOf" srcId="{CB6D37C1-5579-43BC-B9BC-16DD615FA762}" destId="{C06BA4EE-6C1E-4CC7-BE38-EF3FA9C4380F}" srcOrd="0" destOrd="0" presId="urn:microsoft.com/office/officeart/2005/8/layout/pyramid2"/>
    <dgm:cxn modelId="{8372A6ED-F76B-47DC-9451-1EC741B8B603}" type="presOf" srcId="{4C0982FA-851D-4BB8-8433-ABBBA9414CE7}" destId="{1FC6158D-4D46-4C09-8BBD-5CE1A80E1612}" srcOrd="0" destOrd="0" presId="urn:microsoft.com/office/officeart/2005/8/layout/pyramid2"/>
    <dgm:cxn modelId="{F64DCDFB-8FDA-42EF-9952-0560C18FB2F5}" srcId="{4C0982FA-851D-4BB8-8433-ABBBA9414CE7}" destId="{6DFD8152-621E-46D8-B4CC-796304AD0BD7}" srcOrd="1" destOrd="0" parTransId="{B81EB144-2F5C-4A1B-9B35-9E79BF7EAF3E}" sibTransId="{9414C07F-F957-4041-8AB6-434C5F91737B}"/>
    <dgm:cxn modelId="{F444F65B-A9EB-4CD9-8B64-C1E471A094D6}" srcId="{4C0982FA-851D-4BB8-8433-ABBBA9414CE7}" destId="{CB6D37C1-5579-43BC-B9BC-16DD615FA762}" srcOrd="0" destOrd="0" parTransId="{E7169405-1A52-4EF5-829C-A65425F6E3B7}" sibTransId="{02A5141E-40C7-41C6-8DE5-194830F587D1}"/>
    <dgm:cxn modelId="{0EEBDC9B-FD9F-42E1-9176-54C36DBCC8F1}" type="presOf" srcId="{8867A1B7-EF61-414D-A3B4-82952B639526}" destId="{A776538A-A401-44C8-9022-9523761DF6CE}" srcOrd="0" destOrd="0" presId="urn:microsoft.com/office/officeart/2005/8/layout/pyramid2"/>
    <dgm:cxn modelId="{D4E4319E-FDD0-4481-AE17-78B597C3F637}" type="presOf" srcId="{6DFD8152-621E-46D8-B4CC-796304AD0BD7}" destId="{8265E7AF-4941-4BC7-ACF1-55F5942BD125}" srcOrd="0" destOrd="0" presId="urn:microsoft.com/office/officeart/2005/8/layout/pyramid2"/>
    <dgm:cxn modelId="{1F7FCE48-CF8C-49AE-831F-5EBA65F5526E}" type="presParOf" srcId="{1FC6158D-4D46-4C09-8BBD-5CE1A80E1612}" destId="{532CEAB5-0059-4A6E-84A3-50FD711D3D38}" srcOrd="0" destOrd="0" presId="urn:microsoft.com/office/officeart/2005/8/layout/pyramid2"/>
    <dgm:cxn modelId="{7E377DEA-49E5-49D6-962E-1C1703537997}" type="presParOf" srcId="{1FC6158D-4D46-4C09-8BBD-5CE1A80E1612}" destId="{0B9EFA6A-7973-4741-AA18-46580B4D9548}" srcOrd="1" destOrd="0" presId="urn:microsoft.com/office/officeart/2005/8/layout/pyramid2"/>
    <dgm:cxn modelId="{DCA1C21D-C8BD-4C09-B1A3-0E78A04E19BC}" type="presParOf" srcId="{0B9EFA6A-7973-4741-AA18-46580B4D9548}" destId="{C06BA4EE-6C1E-4CC7-BE38-EF3FA9C4380F}" srcOrd="0" destOrd="0" presId="urn:microsoft.com/office/officeart/2005/8/layout/pyramid2"/>
    <dgm:cxn modelId="{753A15A7-674F-43ED-97B2-D99043B53DD7}" type="presParOf" srcId="{0B9EFA6A-7973-4741-AA18-46580B4D9548}" destId="{1FCB30AD-6477-4B96-B6D4-7855DD26EF78}" srcOrd="1" destOrd="0" presId="urn:microsoft.com/office/officeart/2005/8/layout/pyramid2"/>
    <dgm:cxn modelId="{E36821F0-3A34-4965-8394-75DFAFA1814B}" type="presParOf" srcId="{0B9EFA6A-7973-4741-AA18-46580B4D9548}" destId="{8265E7AF-4941-4BC7-ACF1-55F5942BD125}" srcOrd="2" destOrd="0" presId="urn:microsoft.com/office/officeart/2005/8/layout/pyramid2"/>
    <dgm:cxn modelId="{968E4841-8BA4-41CB-9732-988F48D3AF58}" type="presParOf" srcId="{0B9EFA6A-7973-4741-AA18-46580B4D9548}" destId="{A65C2550-8AA6-4E2C-BE2B-06F32F5AA976}" srcOrd="3" destOrd="0" presId="urn:microsoft.com/office/officeart/2005/8/layout/pyramid2"/>
    <dgm:cxn modelId="{C17D1EF9-0680-4250-8ADC-5E1CE4F828CD}" type="presParOf" srcId="{0B9EFA6A-7973-4741-AA18-46580B4D9548}" destId="{A776538A-A401-44C8-9022-9523761DF6CE}" srcOrd="4" destOrd="0" presId="urn:microsoft.com/office/officeart/2005/8/layout/pyramid2"/>
    <dgm:cxn modelId="{58824F17-3C81-4031-9150-7A19BFFAE996}" type="presParOf" srcId="{0B9EFA6A-7973-4741-AA18-46580B4D9548}" destId="{739D25F4-47BB-494A-A004-B32CA5242E2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0982FA-851D-4BB8-8433-ABBBA9414CE7}" type="doc">
      <dgm:prSet loTypeId="urn:microsoft.com/office/officeart/2005/8/layout/pyramid2" loCatId="pyramid" qsTypeId="urn:microsoft.com/office/officeart/2005/8/quickstyle/simple1" qsCatId="simple" csTypeId="urn:microsoft.com/office/officeart/2005/8/colors/accent1_2" csCatId="accent1" phldr="1"/>
      <dgm:spPr/>
    </dgm:pt>
    <dgm:pt modelId="{CB6D37C1-5579-43BC-B9BC-16DD615FA762}">
      <dgm:prSet phldrT="[Text]"/>
      <dgm:spPr/>
      <dgm:t>
        <a:bodyPr/>
        <a:lstStyle/>
        <a:p>
          <a:pPr algn="ctr"/>
          <a:r>
            <a:rPr lang="en-CA" dirty="0" smtClean="0"/>
            <a:t>not let students be anxious</a:t>
          </a:r>
          <a:endParaRPr lang="en-CA" dirty="0"/>
        </a:p>
      </dgm:t>
    </dgm:pt>
    <dgm:pt modelId="{E7169405-1A52-4EF5-829C-A65425F6E3B7}" type="parTrans" cxnId="{F444F65B-A9EB-4CD9-8B64-C1E471A094D6}">
      <dgm:prSet/>
      <dgm:spPr/>
      <dgm:t>
        <a:bodyPr/>
        <a:lstStyle/>
        <a:p>
          <a:pPr algn="ctr"/>
          <a:endParaRPr lang="en-CA"/>
        </a:p>
      </dgm:t>
    </dgm:pt>
    <dgm:pt modelId="{02A5141E-40C7-41C6-8DE5-194830F587D1}" type="sibTrans" cxnId="{F444F65B-A9EB-4CD9-8B64-C1E471A094D6}">
      <dgm:prSet/>
      <dgm:spPr/>
      <dgm:t>
        <a:bodyPr/>
        <a:lstStyle/>
        <a:p>
          <a:pPr algn="ctr"/>
          <a:endParaRPr lang="en-CA"/>
        </a:p>
      </dgm:t>
    </dgm:pt>
    <dgm:pt modelId="{6DFD8152-621E-46D8-B4CC-796304AD0BD7}">
      <dgm:prSet phldrT="[Text]"/>
      <dgm:spPr/>
      <dgm:t>
        <a:bodyPr/>
        <a:lstStyle/>
        <a:p>
          <a:pPr algn="ctr"/>
          <a:r>
            <a:rPr lang="en-CA"/>
            <a:t>...</a:t>
          </a:r>
        </a:p>
      </dgm:t>
    </dgm:pt>
    <dgm:pt modelId="{B81EB144-2F5C-4A1B-9B35-9E79BF7EAF3E}" type="parTrans" cxnId="{F64DCDFB-8FDA-42EF-9952-0560C18FB2F5}">
      <dgm:prSet/>
      <dgm:spPr/>
      <dgm:t>
        <a:bodyPr/>
        <a:lstStyle/>
        <a:p>
          <a:pPr algn="ctr"/>
          <a:endParaRPr lang="en-CA"/>
        </a:p>
      </dgm:t>
    </dgm:pt>
    <dgm:pt modelId="{9414C07F-F957-4041-8AB6-434C5F91737B}" type="sibTrans" cxnId="{F64DCDFB-8FDA-42EF-9952-0560C18FB2F5}">
      <dgm:prSet/>
      <dgm:spPr/>
      <dgm:t>
        <a:bodyPr/>
        <a:lstStyle/>
        <a:p>
          <a:pPr algn="ctr"/>
          <a:endParaRPr lang="en-CA"/>
        </a:p>
      </dgm:t>
    </dgm:pt>
    <dgm:pt modelId="{8867A1B7-EF61-414D-A3B4-82952B639526}">
      <dgm:prSet phldrT="[Text]"/>
      <dgm:spPr/>
      <dgm:t>
        <a:bodyPr/>
        <a:lstStyle/>
        <a:p>
          <a:pPr algn="ctr"/>
          <a:r>
            <a:rPr lang="en-CA" dirty="0" smtClean="0"/>
            <a:t>…</a:t>
          </a:r>
          <a:endParaRPr lang="en-CA" dirty="0"/>
        </a:p>
      </dgm:t>
    </dgm:pt>
    <dgm:pt modelId="{B8CBC7CB-8189-4BF7-9602-13413AD22949}" type="sibTrans" cxnId="{C3C9C09B-4032-48E9-9810-CFFAB2BC66D7}">
      <dgm:prSet/>
      <dgm:spPr/>
      <dgm:t>
        <a:bodyPr/>
        <a:lstStyle/>
        <a:p>
          <a:pPr algn="ctr"/>
          <a:endParaRPr lang="en-CA"/>
        </a:p>
      </dgm:t>
    </dgm:pt>
    <dgm:pt modelId="{67F4A090-F7B2-4185-A124-8F28F14991FD}" type="parTrans" cxnId="{C3C9C09B-4032-48E9-9810-CFFAB2BC66D7}">
      <dgm:prSet/>
      <dgm:spPr/>
      <dgm:t>
        <a:bodyPr/>
        <a:lstStyle/>
        <a:p>
          <a:pPr algn="ctr"/>
          <a:endParaRPr lang="en-CA"/>
        </a:p>
      </dgm:t>
    </dgm:pt>
    <dgm:pt modelId="{1FC6158D-4D46-4C09-8BBD-5CE1A80E1612}" type="pres">
      <dgm:prSet presAssocID="{4C0982FA-851D-4BB8-8433-ABBBA9414CE7}" presName="compositeShape" presStyleCnt="0">
        <dgm:presLayoutVars>
          <dgm:dir/>
          <dgm:resizeHandles/>
        </dgm:presLayoutVars>
      </dgm:prSet>
      <dgm:spPr/>
    </dgm:pt>
    <dgm:pt modelId="{532CEAB5-0059-4A6E-84A3-50FD711D3D38}" type="pres">
      <dgm:prSet presAssocID="{4C0982FA-851D-4BB8-8433-ABBBA9414CE7}" presName="pyramid" presStyleLbl="node1" presStyleIdx="0" presStyleCnt="1"/>
      <dgm:spPr>
        <a:solidFill>
          <a:srgbClr val="0070C0"/>
        </a:solidFill>
      </dgm:spPr>
      <dgm:t>
        <a:bodyPr/>
        <a:lstStyle/>
        <a:p>
          <a:endParaRPr lang="en-CA"/>
        </a:p>
      </dgm:t>
    </dgm:pt>
    <dgm:pt modelId="{0B9EFA6A-7973-4741-AA18-46580B4D9548}" type="pres">
      <dgm:prSet presAssocID="{4C0982FA-851D-4BB8-8433-ABBBA9414CE7}" presName="theList" presStyleCnt="0"/>
      <dgm:spPr/>
    </dgm:pt>
    <dgm:pt modelId="{C06BA4EE-6C1E-4CC7-BE38-EF3FA9C4380F}" type="pres">
      <dgm:prSet presAssocID="{CB6D37C1-5579-43BC-B9BC-16DD615FA762}" presName="aNode" presStyleLbl="fgAcc1" presStyleIdx="0" presStyleCnt="3">
        <dgm:presLayoutVars>
          <dgm:bulletEnabled val="1"/>
        </dgm:presLayoutVars>
      </dgm:prSet>
      <dgm:spPr/>
      <dgm:t>
        <a:bodyPr/>
        <a:lstStyle/>
        <a:p>
          <a:endParaRPr lang="en-CA"/>
        </a:p>
      </dgm:t>
    </dgm:pt>
    <dgm:pt modelId="{1FCB30AD-6477-4B96-B6D4-7855DD26EF78}" type="pres">
      <dgm:prSet presAssocID="{CB6D37C1-5579-43BC-B9BC-16DD615FA762}" presName="aSpace" presStyleCnt="0"/>
      <dgm:spPr/>
    </dgm:pt>
    <dgm:pt modelId="{8265E7AF-4941-4BC7-ACF1-55F5942BD125}" type="pres">
      <dgm:prSet presAssocID="{6DFD8152-621E-46D8-B4CC-796304AD0BD7}" presName="aNode" presStyleLbl="fgAcc1" presStyleIdx="1" presStyleCnt="3">
        <dgm:presLayoutVars>
          <dgm:bulletEnabled val="1"/>
        </dgm:presLayoutVars>
      </dgm:prSet>
      <dgm:spPr/>
      <dgm:t>
        <a:bodyPr/>
        <a:lstStyle/>
        <a:p>
          <a:endParaRPr lang="en-CA"/>
        </a:p>
      </dgm:t>
    </dgm:pt>
    <dgm:pt modelId="{A65C2550-8AA6-4E2C-BE2B-06F32F5AA976}" type="pres">
      <dgm:prSet presAssocID="{6DFD8152-621E-46D8-B4CC-796304AD0BD7}" presName="aSpace" presStyleCnt="0"/>
      <dgm:spPr/>
    </dgm:pt>
    <dgm:pt modelId="{A776538A-A401-44C8-9022-9523761DF6CE}" type="pres">
      <dgm:prSet presAssocID="{8867A1B7-EF61-414D-A3B4-82952B639526}" presName="aNode" presStyleLbl="fgAcc1" presStyleIdx="2" presStyleCnt="3">
        <dgm:presLayoutVars>
          <dgm:bulletEnabled val="1"/>
        </dgm:presLayoutVars>
      </dgm:prSet>
      <dgm:spPr/>
      <dgm:t>
        <a:bodyPr/>
        <a:lstStyle/>
        <a:p>
          <a:endParaRPr lang="en-CA"/>
        </a:p>
      </dgm:t>
    </dgm:pt>
    <dgm:pt modelId="{739D25F4-47BB-494A-A004-B32CA5242E2F}" type="pres">
      <dgm:prSet presAssocID="{8867A1B7-EF61-414D-A3B4-82952B639526}" presName="aSpace" presStyleCnt="0"/>
      <dgm:spPr/>
    </dgm:pt>
  </dgm:ptLst>
  <dgm:cxnLst>
    <dgm:cxn modelId="{C3C9C09B-4032-48E9-9810-CFFAB2BC66D7}" srcId="{4C0982FA-851D-4BB8-8433-ABBBA9414CE7}" destId="{8867A1B7-EF61-414D-A3B4-82952B639526}" srcOrd="2" destOrd="0" parTransId="{67F4A090-F7B2-4185-A124-8F28F14991FD}" sibTransId="{B8CBC7CB-8189-4BF7-9602-13413AD22949}"/>
    <dgm:cxn modelId="{9556B735-F5FF-4E0B-BF1C-190B215D85CC}" type="presOf" srcId="{4C0982FA-851D-4BB8-8433-ABBBA9414CE7}" destId="{1FC6158D-4D46-4C09-8BBD-5CE1A80E1612}" srcOrd="0" destOrd="0" presId="urn:microsoft.com/office/officeart/2005/8/layout/pyramid2"/>
    <dgm:cxn modelId="{D3FCCE3A-3D49-4AD5-9F88-2FF267A3CA45}" type="presOf" srcId="{8867A1B7-EF61-414D-A3B4-82952B639526}" destId="{A776538A-A401-44C8-9022-9523761DF6CE}" srcOrd="0" destOrd="0" presId="urn:microsoft.com/office/officeart/2005/8/layout/pyramid2"/>
    <dgm:cxn modelId="{F64DCDFB-8FDA-42EF-9952-0560C18FB2F5}" srcId="{4C0982FA-851D-4BB8-8433-ABBBA9414CE7}" destId="{6DFD8152-621E-46D8-B4CC-796304AD0BD7}" srcOrd="1" destOrd="0" parTransId="{B81EB144-2F5C-4A1B-9B35-9E79BF7EAF3E}" sibTransId="{9414C07F-F957-4041-8AB6-434C5F91737B}"/>
    <dgm:cxn modelId="{F444F65B-A9EB-4CD9-8B64-C1E471A094D6}" srcId="{4C0982FA-851D-4BB8-8433-ABBBA9414CE7}" destId="{CB6D37C1-5579-43BC-B9BC-16DD615FA762}" srcOrd="0" destOrd="0" parTransId="{E7169405-1A52-4EF5-829C-A65425F6E3B7}" sibTransId="{02A5141E-40C7-41C6-8DE5-194830F587D1}"/>
    <dgm:cxn modelId="{40FC66E9-BDD1-43DA-A658-9738D16A9181}" type="presOf" srcId="{CB6D37C1-5579-43BC-B9BC-16DD615FA762}" destId="{C06BA4EE-6C1E-4CC7-BE38-EF3FA9C4380F}" srcOrd="0" destOrd="0" presId="urn:microsoft.com/office/officeart/2005/8/layout/pyramid2"/>
    <dgm:cxn modelId="{575936D8-31FA-413D-A772-49C2D8D8E810}" type="presOf" srcId="{6DFD8152-621E-46D8-B4CC-796304AD0BD7}" destId="{8265E7AF-4941-4BC7-ACF1-55F5942BD125}" srcOrd="0" destOrd="0" presId="urn:microsoft.com/office/officeart/2005/8/layout/pyramid2"/>
    <dgm:cxn modelId="{025E9F4F-4C97-4989-A50A-EDDFF42833DD}" type="presParOf" srcId="{1FC6158D-4D46-4C09-8BBD-5CE1A80E1612}" destId="{532CEAB5-0059-4A6E-84A3-50FD711D3D38}" srcOrd="0" destOrd="0" presId="urn:microsoft.com/office/officeart/2005/8/layout/pyramid2"/>
    <dgm:cxn modelId="{8BA940A3-B98B-40D1-92E4-F9E382CA8364}" type="presParOf" srcId="{1FC6158D-4D46-4C09-8BBD-5CE1A80E1612}" destId="{0B9EFA6A-7973-4741-AA18-46580B4D9548}" srcOrd="1" destOrd="0" presId="urn:microsoft.com/office/officeart/2005/8/layout/pyramid2"/>
    <dgm:cxn modelId="{1A4B4B16-6684-428B-AF58-8E095EA83CF7}" type="presParOf" srcId="{0B9EFA6A-7973-4741-AA18-46580B4D9548}" destId="{C06BA4EE-6C1E-4CC7-BE38-EF3FA9C4380F}" srcOrd="0" destOrd="0" presId="urn:microsoft.com/office/officeart/2005/8/layout/pyramid2"/>
    <dgm:cxn modelId="{326FE937-1141-4863-8A58-353F258091D7}" type="presParOf" srcId="{0B9EFA6A-7973-4741-AA18-46580B4D9548}" destId="{1FCB30AD-6477-4B96-B6D4-7855DD26EF78}" srcOrd="1" destOrd="0" presId="urn:microsoft.com/office/officeart/2005/8/layout/pyramid2"/>
    <dgm:cxn modelId="{F6123707-1FEC-4E6A-9C55-D8945CF2C23C}" type="presParOf" srcId="{0B9EFA6A-7973-4741-AA18-46580B4D9548}" destId="{8265E7AF-4941-4BC7-ACF1-55F5942BD125}" srcOrd="2" destOrd="0" presId="urn:microsoft.com/office/officeart/2005/8/layout/pyramid2"/>
    <dgm:cxn modelId="{98121846-953A-4E61-ACE1-AD54822C73C1}" type="presParOf" srcId="{0B9EFA6A-7973-4741-AA18-46580B4D9548}" destId="{A65C2550-8AA6-4E2C-BE2B-06F32F5AA976}" srcOrd="3" destOrd="0" presId="urn:microsoft.com/office/officeart/2005/8/layout/pyramid2"/>
    <dgm:cxn modelId="{66876B4D-5FA0-4D5D-8CC7-2034C881E278}" type="presParOf" srcId="{0B9EFA6A-7973-4741-AA18-46580B4D9548}" destId="{A776538A-A401-44C8-9022-9523761DF6CE}" srcOrd="4" destOrd="0" presId="urn:microsoft.com/office/officeart/2005/8/layout/pyramid2"/>
    <dgm:cxn modelId="{BD9C6D05-8AC4-4BFB-89F7-A9FB531505E6}" type="presParOf" srcId="{0B9EFA6A-7973-4741-AA18-46580B4D9548}" destId="{739D25F4-47BB-494A-A004-B32CA5242E2F}"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3DC5B7-7A64-D642-8547-7219016C3A48}"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2E2F406D-0223-944E-9708-89C3B34C2FD2}">
      <dgm:prSet phldrT="[Text]"/>
      <dgm:spPr>
        <a:xfrm>
          <a:off x="0" y="0"/>
          <a:ext cx="1305560" cy="454818"/>
        </a:xfrm>
        <a:prstGeom prst="round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a:solidFill>
                <a:sysClr val="window" lastClr="FFFFFF"/>
              </a:solidFill>
              <a:latin typeface="Cambria"/>
              <a:ea typeface="+mn-ea"/>
              <a:cs typeface="+mn-cs"/>
            </a:rPr>
            <a:t>Motive</a:t>
          </a:r>
        </a:p>
      </dgm:t>
    </dgm:pt>
    <dgm:pt modelId="{7E236198-C329-294A-A21D-B0A4355DA477}" type="parTrans" cxnId="{C0CC7E0D-CDB0-1E47-9E38-624791C5CDF5}">
      <dgm:prSet/>
      <dgm:spPr/>
      <dgm:t>
        <a:bodyPr/>
        <a:lstStyle/>
        <a:p>
          <a:endParaRPr lang="en-US"/>
        </a:p>
      </dgm:t>
    </dgm:pt>
    <dgm:pt modelId="{ACFF78F0-DF8A-4F4C-97BF-02A2F3590EB0}" type="sibTrans" cxnId="{C0CC7E0D-CDB0-1E47-9E38-624791C5CDF5}">
      <dgm:prSet/>
      <dgm:spPr/>
      <dgm:t>
        <a:bodyPr/>
        <a:lstStyle/>
        <a:p>
          <a:endParaRPr lang="en-US"/>
        </a:p>
      </dgm:t>
    </dgm:pt>
    <dgm:pt modelId="{23871ED3-3D3F-4C4C-9AD3-11DA6364246C}">
      <dgm:prSet phldrT="[Text]"/>
      <dgm:spPr>
        <a:xfrm>
          <a:off x="1305560" y="0"/>
          <a:ext cx="1958340" cy="454818"/>
        </a:xfrm>
        <a:prstGeom prst="rightArrow">
          <a:avLst>
            <a:gd name="adj1" fmla="val 75000"/>
            <a:gd name="adj2" fmla="val 50000"/>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pPr algn="r"/>
          <a:r>
            <a:rPr lang="en-US">
              <a:solidFill>
                <a:sysClr val="windowText" lastClr="000000">
                  <a:hueOff val="0"/>
                  <a:satOff val="0"/>
                  <a:lumOff val="0"/>
                  <a:alphaOff val="0"/>
                </a:sysClr>
              </a:solidFill>
              <a:latin typeface="Cambria"/>
              <a:ea typeface="+mn-ea"/>
              <a:cs typeface="+mn-cs"/>
            </a:rPr>
            <a:t>Activity</a:t>
          </a:r>
        </a:p>
      </dgm:t>
    </dgm:pt>
    <dgm:pt modelId="{A72BE337-B57B-2847-9096-8C9862216134}" type="parTrans" cxnId="{0CBD7338-4BD1-FC40-ACA5-EC5D2F1A1855}">
      <dgm:prSet/>
      <dgm:spPr/>
      <dgm:t>
        <a:bodyPr/>
        <a:lstStyle/>
        <a:p>
          <a:endParaRPr lang="en-US"/>
        </a:p>
      </dgm:t>
    </dgm:pt>
    <dgm:pt modelId="{DB22BD98-06A5-4B4D-B7EE-3D9FB6ACA629}" type="sibTrans" cxnId="{0CBD7338-4BD1-FC40-ACA5-EC5D2F1A1855}">
      <dgm:prSet/>
      <dgm:spPr/>
      <dgm:t>
        <a:bodyPr/>
        <a:lstStyle/>
        <a:p>
          <a:endParaRPr lang="en-US"/>
        </a:p>
      </dgm:t>
    </dgm:pt>
    <dgm:pt modelId="{8228F73E-1FDA-2940-8699-0B5EA77F7B7C}">
      <dgm:prSet phldrT="[Text]"/>
      <dgm:spPr>
        <a:xfrm>
          <a:off x="0" y="500300"/>
          <a:ext cx="1305560" cy="454818"/>
        </a:xfrm>
        <a:prstGeom prst="round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a:solidFill>
                <a:sysClr val="window" lastClr="FFFFFF"/>
              </a:solidFill>
              <a:latin typeface="Cambria"/>
              <a:ea typeface="+mn-ea"/>
              <a:cs typeface="+mn-cs"/>
            </a:rPr>
            <a:t>Goals</a:t>
          </a:r>
        </a:p>
      </dgm:t>
    </dgm:pt>
    <dgm:pt modelId="{926B1937-3D28-F749-9D4A-1812ACC670C5}" type="parTrans" cxnId="{2E7AD35A-B24E-1443-BEF1-8CC21FD37EF2}">
      <dgm:prSet/>
      <dgm:spPr/>
      <dgm:t>
        <a:bodyPr/>
        <a:lstStyle/>
        <a:p>
          <a:endParaRPr lang="en-US"/>
        </a:p>
      </dgm:t>
    </dgm:pt>
    <dgm:pt modelId="{A6193F3F-B6D3-5644-88D0-9F44DC3F78D0}" type="sibTrans" cxnId="{2E7AD35A-B24E-1443-BEF1-8CC21FD37EF2}">
      <dgm:prSet/>
      <dgm:spPr/>
      <dgm:t>
        <a:bodyPr/>
        <a:lstStyle/>
        <a:p>
          <a:endParaRPr lang="en-US"/>
        </a:p>
      </dgm:t>
    </dgm:pt>
    <dgm:pt modelId="{2227C9A0-5F79-EA4E-B558-078625D14E83}">
      <dgm:prSet phldrT="[Text]"/>
      <dgm:spPr>
        <a:xfrm>
          <a:off x="1305560" y="1000601"/>
          <a:ext cx="1958340" cy="454818"/>
        </a:xfrm>
        <a:prstGeom prst="rightArrow">
          <a:avLst>
            <a:gd name="adj1" fmla="val 75000"/>
            <a:gd name="adj2" fmla="val 50000"/>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pPr algn="r"/>
          <a:r>
            <a:rPr lang="en-US">
              <a:solidFill>
                <a:sysClr val="windowText" lastClr="000000">
                  <a:hueOff val="0"/>
                  <a:satOff val="0"/>
                  <a:lumOff val="0"/>
                  <a:alphaOff val="0"/>
                </a:sysClr>
              </a:solidFill>
              <a:latin typeface="Cambria"/>
              <a:ea typeface="+mn-ea"/>
              <a:cs typeface="+mn-cs"/>
            </a:rPr>
            <a:t>Operations</a:t>
          </a:r>
        </a:p>
      </dgm:t>
    </dgm:pt>
    <dgm:pt modelId="{754C6201-A839-0645-B0FE-54B04665A049}" type="parTrans" cxnId="{5A048BAB-5259-5944-82FD-0191A828CB24}">
      <dgm:prSet/>
      <dgm:spPr/>
      <dgm:t>
        <a:bodyPr/>
        <a:lstStyle/>
        <a:p>
          <a:endParaRPr lang="en-US"/>
        </a:p>
      </dgm:t>
    </dgm:pt>
    <dgm:pt modelId="{58FC8105-32E9-FD41-8781-D79DECA2D8FC}" type="sibTrans" cxnId="{5A048BAB-5259-5944-82FD-0191A828CB24}">
      <dgm:prSet/>
      <dgm:spPr/>
      <dgm:t>
        <a:bodyPr/>
        <a:lstStyle/>
        <a:p>
          <a:endParaRPr lang="en-US"/>
        </a:p>
      </dgm:t>
    </dgm:pt>
    <dgm:pt modelId="{D87E12DB-2E01-7D49-BC0B-9BB6E04C4D78}">
      <dgm:prSet phldrT="[Text]"/>
      <dgm:spPr>
        <a:xfrm>
          <a:off x="0" y="1000601"/>
          <a:ext cx="1305560" cy="454818"/>
        </a:xfrm>
        <a:prstGeom prst="round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lgn="ctr"/>
          <a:r>
            <a:rPr lang="en-US">
              <a:solidFill>
                <a:sysClr val="window" lastClr="FFFFFF"/>
              </a:solidFill>
              <a:latin typeface="Cambria"/>
              <a:ea typeface="+mn-ea"/>
              <a:cs typeface="+mn-cs"/>
            </a:rPr>
            <a:t>Conditions</a:t>
          </a:r>
        </a:p>
      </dgm:t>
    </dgm:pt>
    <dgm:pt modelId="{D84D6D3D-7413-6B41-B71D-E3DE9D0E3486}" type="parTrans" cxnId="{68F1170B-76A5-914F-8950-001C402781E9}">
      <dgm:prSet/>
      <dgm:spPr/>
      <dgm:t>
        <a:bodyPr/>
        <a:lstStyle/>
        <a:p>
          <a:endParaRPr lang="en-US"/>
        </a:p>
      </dgm:t>
    </dgm:pt>
    <dgm:pt modelId="{FB80B78A-96E5-F242-8E84-13DBA46226F1}" type="sibTrans" cxnId="{68F1170B-76A5-914F-8950-001C402781E9}">
      <dgm:prSet/>
      <dgm:spPr/>
      <dgm:t>
        <a:bodyPr/>
        <a:lstStyle/>
        <a:p>
          <a:endParaRPr lang="en-US"/>
        </a:p>
      </dgm:t>
    </dgm:pt>
    <dgm:pt modelId="{DBFE07FE-E58E-6D46-8EC0-F20EA9ABFE65}">
      <dgm:prSet phldrT="[Text]"/>
      <dgm:spPr>
        <a:xfrm>
          <a:off x="1305560" y="500300"/>
          <a:ext cx="1958340" cy="454818"/>
        </a:xfrm>
        <a:prstGeom prst="rightArrow">
          <a:avLst>
            <a:gd name="adj1" fmla="val 75000"/>
            <a:gd name="adj2" fmla="val 50000"/>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t>
        <a:bodyPr/>
        <a:lstStyle/>
        <a:p>
          <a:pPr algn="r"/>
          <a:r>
            <a:rPr lang="en-US">
              <a:solidFill>
                <a:sysClr val="windowText" lastClr="000000">
                  <a:hueOff val="0"/>
                  <a:satOff val="0"/>
                  <a:lumOff val="0"/>
                  <a:alphaOff val="0"/>
                </a:sysClr>
              </a:solidFill>
              <a:latin typeface="Cambria"/>
              <a:ea typeface="+mn-ea"/>
              <a:cs typeface="+mn-cs"/>
            </a:rPr>
            <a:t>Actions </a:t>
          </a:r>
        </a:p>
      </dgm:t>
    </dgm:pt>
    <dgm:pt modelId="{4A209FF6-D246-2744-8792-18A7AAD34D59}" type="parTrans" cxnId="{D0C52077-0AE0-2E43-974A-E8DC93DFF1E3}">
      <dgm:prSet/>
      <dgm:spPr/>
      <dgm:t>
        <a:bodyPr/>
        <a:lstStyle/>
        <a:p>
          <a:endParaRPr lang="en-US"/>
        </a:p>
      </dgm:t>
    </dgm:pt>
    <dgm:pt modelId="{7654F0D4-2CE4-D249-9F0A-056B40750C79}" type="sibTrans" cxnId="{D0C52077-0AE0-2E43-974A-E8DC93DFF1E3}">
      <dgm:prSet/>
      <dgm:spPr/>
      <dgm:t>
        <a:bodyPr/>
        <a:lstStyle/>
        <a:p>
          <a:endParaRPr lang="en-US"/>
        </a:p>
      </dgm:t>
    </dgm:pt>
    <dgm:pt modelId="{027D1887-42E1-374C-87F7-6F4E439DAD79}" type="pres">
      <dgm:prSet presAssocID="{BB3DC5B7-7A64-D642-8547-7219016C3A48}" presName="Name0" presStyleCnt="0">
        <dgm:presLayoutVars>
          <dgm:dir/>
          <dgm:animLvl val="lvl"/>
          <dgm:resizeHandles/>
        </dgm:presLayoutVars>
      </dgm:prSet>
      <dgm:spPr/>
      <dgm:t>
        <a:bodyPr/>
        <a:lstStyle/>
        <a:p>
          <a:endParaRPr lang="en-CA"/>
        </a:p>
      </dgm:t>
    </dgm:pt>
    <dgm:pt modelId="{DE872EA9-B273-C848-B31B-C65D736063F3}" type="pres">
      <dgm:prSet presAssocID="{2E2F406D-0223-944E-9708-89C3B34C2FD2}" presName="linNode" presStyleCnt="0"/>
      <dgm:spPr/>
    </dgm:pt>
    <dgm:pt modelId="{EF1EF70B-6935-4347-926D-041A4E8B399B}" type="pres">
      <dgm:prSet presAssocID="{2E2F406D-0223-944E-9708-89C3B34C2FD2}" presName="parentShp" presStyleLbl="node1" presStyleIdx="0" presStyleCnt="3">
        <dgm:presLayoutVars>
          <dgm:bulletEnabled val="1"/>
        </dgm:presLayoutVars>
      </dgm:prSet>
      <dgm:spPr/>
      <dgm:t>
        <a:bodyPr/>
        <a:lstStyle/>
        <a:p>
          <a:endParaRPr lang="en-US"/>
        </a:p>
      </dgm:t>
    </dgm:pt>
    <dgm:pt modelId="{9816F1DD-AEAF-3048-BC43-0BB255E92F9D}" type="pres">
      <dgm:prSet presAssocID="{2E2F406D-0223-944E-9708-89C3B34C2FD2}" presName="childShp" presStyleLbl="bgAccFollowNode1" presStyleIdx="0" presStyleCnt="3" custScaleY="100000">
        <dgm:presLayoutVars>
          <dgm:bulletEnabled val="1"/>
        </dgm:presLayoutVars>
      </dgm:prSet>
      <dgm:spPr/>
      <dgm:t>
        <a:bodyPr/>
        <a:lstStyle/>
        <a:p>
          <a:endParaRPr lang="en-US"/>
        </a:p>
      </dgm:t>
    </dgm:pt>
    <dgm:pt modelId="{D41B3014-3509-2F4C-8962-9B02F8AA99D3}" type="pres">
      <dgm:prSet presAssocID="{ACFF78F0-DF8A-4F4C-97BF-02A2F3590EB0}" presName="spacing" presStyleCnt="0"/>
      <dgm:spPr/>
    </dgm:pt>
    <dgm:pt modelId="{2E3E22A0-035D-8041-934C-97E47D61734C}" type="pres">
      <dgm:prSet presAssocID="{8228F73E-1FDA-2940-8699-0B5EA77F7B7C}" presName="linNode" presStyleCnt="0"/>
      <dgm:spPr/>
    </dgm:pt>
    <dgm:pt modelId="{7E3BAB91-F254-6F4E-AE27-CFF2181E659B}" type="pres">
      <dgm:prSet presAssocID="{8228F73E-1FDA-2940-8699-0B5EA77F7B7C}" presName="parentShp" presStyleLbl="node1" presStyleIdx="1" presStyleCnt="3">
        <dgm:presLayoutVars>
          <dgm:bulletEnabled val="1"/>
        </dgm:presLayoutVars>
      </dgm:prSet>
      <dgm:spPr/>
      <dgm:t>
        <a:bodyPr/>
        <a:lstStyle/>
        <a:p>
          <a:endParaRPr lang="en-CA"/>
        </a:p>
      </dgm:t>
    </dgm:pt>
    <dgm:pt modelId="{75A52763-D736-A244-A87A-2F6272DFFB75}" type="pres">
      <dgm:prSet presAssocID="{8228F73E-1FDA-2940-8699-0B5EA77F7B7C}" presName="childShp" presStyleLbl="bgAccFollowNode1" presStyleIdx="1" presStyleCnt="3">
        <dgm:presLayoutVars>
          <dgm:bulletEnabled val="1"/>
        </dgm:presLayoutVars>
      </dgm:prSet>
      <dgm:spPr/>
      <dgm:t>
        <a:bodyPr/>
        <a:lstStyle/>
        <a:p>
          <a:endParaRPr lang="en-US"/>
        </a:p>
      </dgm:t>
    </dgm:pt>
    <dgm:pt modelId="{9889B113-A20B-7545-A8D0-440EAE187E59}" type="pres">
      <dgm:prSet presAssocID="{A6193F3F-B6D3-5644-88D0-9F44DC3F78D0}" presName="spacing" presStyleCnt="0"/>
      <dgm:spPr/>
    </dgm:pt>
    <dgm:pt modelId="{8D84D7A5-3B26-4144-B632-3BD6819DEFB8}" type="pres">
      <dgm:prSet presAssocID="{D87E12DB-2E01-7D49-BC0B-9BB6E04C4D78}" presName="linNode" presStyleCnt="0"/>
      <dgm:spPr/>
    </dgm:pt>
    <dgm:pt modelId="{B7031E28-24D6-4B49-A436-9C748EB810D8}" type="pres">
      <dgm:prSet presAssocID="{D87E12DB-2E01-7D49-BC0B-9BB6E04C4D78}" presName="parentShp" presStyleLbl="node1" presStyleIdx="2" presStyleCnt="3" custLinFactNeighborX="-2208">
        <dgm:presLayoutVars>
          <dgm:bulletEnabled val="1"/>
        </dgm:presLayoutVars>
      </dgm:prSet>
      <dgm:spPr/>
      <dgm:t>
        <a:bodyPr/>
        <a:lstStyle/>
        <a:p>
          <a:endParaRPr lang="en-CA"/>
        </a:p>
      </dgm:t>
    </dgm:pt>
    <dgm:pt modelId="{53A7EB35-0447-FE4C-9EFA-0FA603DF4039}" type="pres">
      <dgm:prSet presAssocID="{D87E12DB-2E01-7D49-BC0B-9BB6E04C4D78}" presName="childShp" presStyleLbl="bgAccFollowNode1" presStyleIdx="2" presStyleCnt="3">
        <dgm:presLayoutVars>
          <dgm:bulletEnabled val="1"/>
        </dgm:presLayoutVars>
      </dgm:prSet>
      <dgm:spPr/>
      <dgm:t>
        <a:bodyPr/>
        <a:lstStyle/>
        <a:p>
          <a:endParaRPr lang="en-US"/>
        </a:p>
      </dgm:t>
    </dgm:pt>
  </dgm:ptLst>
  <dgm:cxnLst>
    <dgm:cxn modelId="{2E7AD35A-B24E-1443-BEF1-8CC21FD37EF2}" srcId="{BB3DC5B7-7A64-D642-8547-7219016C3A48}" destId="{8228F73E-1FDA-2940-8699-0B5EA77F7B7C}" srcOrd="1" destOrd="0" parTransId="{926B1937-3D28-F749-9D4A-1812ACC670C5}" sibTransId="{A6193F3F-B6D3-5644-88D0-9F44DC3F78D0}"/>
    <dgm:cxn modelId="{5A048BAB-5259-5944-82FD-0191A828CB24}" srcId="{D87E12DB-2E01-7D49-BC0B-9BB6E04C4D78}" destId="{2227C9A0-5F79-EA4E-B558-078625D14E83}" srcOrd="0" destOrd="0" parTransId="{754C6201-A839-0645-B0FE-54B04665A049}" sibTransId="{58FC8105-32E9-FD41-8781-D79DECA2D8FC}"/>
    <dgm:cxn modelId="{68F1170B-76A5-914F-8950-001C402781E9}" srcId="{BB3DC5B7-7A64-D642-8547-7219016C3A48}" destId="{D87E12DB-2E01-7D49-BC0B-9BB6E04C4D78}" srcOrd="2" destOrd="0" parTransId="{D84D6D3D-7413-6B41-B71D-E3DE9D0E3486}" sibTransId="{FB80B78A-96E5-F242-8E84-13DBA46226F1}"/>
    <dgm:cxn modelId="{0CBD7338-4BD1-FC40-ACA5-EC5D2F1A1855}" srcId="{2E2F406D-0223-944E-9708-89C3B34C2FD2}" destId="{23871ED3-3D3F-4C4C-9AD3-11DA6364246C}" srcOrd="0" destOrd="0" parTransId="{A72BE337-B57B-2847-9096-8C9862216134}" sibTransId="{DB22BD98-06A5-4B4D-B7EE-3D9FB6ACA629}"/>
    <dgm:cxn modelId="{AFE3E818-832B-4C84-9EA0-FD09D901DC86}" type="presOf" srcId="{D87E12DB-2E01-7D49-BC0B-9BB6E04C4D78}" destId="{B7031E28-24D6-4B49-A436-9C748EB810D8}" srcOrd="0" destOrd="0" presId="urn:microsoft.com/office/officeart/2005/8/layout/vList6"/>
    <dgm:cxn modelId="{F46AC504-41E2-44B3-92B7-334CC176598A}" type="presOf" srcId="{2227C9A0-5F79-EA4E-B558-078625D14E83}" destId="{53A7EB35-0447-FE4C-9EFA-0FA603DF4039}" srcOrd="0" destOrd="0" presId="urn:microsoft.com/office/officeart/2005/8/layout/vList6"/>
    <dgm:cxn modelId="{D9DBC445-9111-41D3-B40F-B269562B6E72}" type="presOf" srcId="{DBFE07FE-E58E-6D46-8EC0-F20EA9ABFE65}" destId="{75A52763-D736-A244-A87A-2F6272DFFB75}" srcOrd="0" destOrd="0" presId="urn:microsoft.com/office/officeart/2005/8/layout/vList6"/>
    <dgm:cxn modelId="{773ECDE9-CEF3-4A2A-8252-6F24100710C0}" type="presOf" srcId="{2E2F406D-0223-944E-9708-89C3B34C2FD2}" destId="{EF1EF70B-6935-4347-926D-041A4E8B399B}" srcOrd="0" destOrd="0" presId="urn:microsoft.com/office/officeart/2005/8/layout/vList6"/>
    <dgm:cxn modelId="{C0CC7E0D-CDB0-1E47-9E38-624791C5CDF5}" srcId="{BB3DC5B7-7A64-D642-8547-7219016C3A48}" destId="{2E2F406D-0223-944E-9708-89C3B34C2FD2}" srcOrd="0" destOrd="0" parTransId="{7E236198-C329-294A-A21D-B0A4355DA477}" sibTransId="{ACFF78F0-DF8A-4F4C-97BF-02A2F3590EB0}"/>
    <dgm:cxn modelId="{7B2AB100-8EE3-4E48-AEE1-36FADD1AF14A}" type="presOf" srcId="{23871ED3-3D3F-4C4C-9AD3-11DA6364246C}" destId="{9816F1DD-AEAF-3048-BC43-0BB255E92F9D}" srcOrd="0" destOrd="0" presId="urn:microsoft.com/office/officeart/2005/8/layout/vList6"/>
    <dgm:cxn modelId="{F0D76FA0-9524-467A-9C47-530779290020}" type="presOf" srcId="{8228F73E-1FDA-2940-8699-0B5EA77F7B7C}" destId="{7E3BAB91-F254-6F4E-AE27-CFF2181E659B}" srcOrd="0" destOrd="0" presId="urn:microsoft.com/office/officeart/2005/8/layout/vList6"/>
    <dgm:cxn modelId="{D0C52077-0AE0-2E43-974A-E8DC93DFF1E3}" srcId="{8228F73E-1FDA-2940-8699-0B5EA77F7B7C}" destId="{DBFE07FE-E58E-6D46-8EC0-F20EA9ABFE65}" srcOrd="0" destOrd="0" parTransId="{4A209FF6-D246-2744-8792-18A7AAD34D59}" sibTransId="{7654F0D4-2CE4-D249-9F0A-056B40750C79}"/>
    <dgm:cxn modelId="{05AF9541-D839-4A38-9D30-9B7084BB42F5}" type="presOf" srcId="{BB3DC5B7-7A64-D642-8547-7219016C3A48}" destId="{027D1887-42E1-374C-87F7-6F4E439DAD79}" srcOrd="0" destOrd="0" presId="urn:microsoft.com/office/officeart/2005/8/layout/vList6"/>
    <dgm:cxn modelId="{CCA0EC26-6E3F-4CC0-B305-6FB2A4490D74}" type="presParOf" srcId="{027D1887-42E1-374C-87F7-6F4E439DAD79}" destId="{DE872EA9-B273-C848-B31B-C65D736063F3}" srcOrd="0" destOrd="0" presId="urn:microsoft.com/office/officeart/2005/8/layout/vList6"/>
    <dgm:cxn modelId="{A71471D7-F65A-41F9-95EF-B4F56F744ABA}" type="presParOf" srcId="{DE872EA9-B273-C848-B31B-C65D736063F3}" destId="{EF1EF70B-6935-4347-926D-041A4E8B399B}" srcOrd="0" destOrd="0" presId="urn:microsoft.com/office/officeart/2005/8/layout/vList6"/>
    <dgm:cxn modelId="{4F9BBBA4-4BDB-4953-A807-9F560973B187}" type="presParOf" srcId="{DE872EA9-B273-C848-B31B-C65D736063F3}" destId="{9816F1DD-AEAF-3048-BC43-0BB255E92F9D}" srcOrd="1" destOrd="0" presId="urn:microsoft.com/office/officeart/2005/8/layout/vList6"/>
    <dgm:cxn modelId="{6E029591-73A4-4A69-96A7-78E3892DA801}" type="presParOf" srcId="{027D1887-42E1-374C-87F7-6F4E439DAD79}" destId="{D41B3014-3509-2F4C-8962-9B02F8AA99D3}" srcOrd="1" destOrd="0" presId="urn:microsoft.com/office/officeart/2005/8/layout/vList6"/>
    <dgm:cxn modelId="{7C0A509E-32BD-450B-9F04-57761998E5E3}" type="presParOf" srcId="{027D1887-42E1-374C-87F7-6F4E439DAD79}" destId="{2E3E22A0-035D-8041-934C-97E47D61734C}" srcOrd="2" destOrd="0" presId="urn:microsoft.com/office/officeart/2005/8/layout/vList6"/>
    <dgm:cxn modelId="{23843997-33F7-43CB-A4EA-FBE9D49ADCB8}" type="presParOf" srcId="{2E3E22A0-035D-8041-934C-97E47D61734C}" destId="{7E3BAB91-F254-6F4E-AE27-CFF2181E659B}" srcOrd="0" destOrd="0" presId="urn:microsoft.com/office/officeart/2005/8/layout/vList6"/>
    <dgm:cxn modelId="{A9421EEA-3010-4009-B1DE-DCFBD482BDC3}" type="presParOf" srcId="{2E3E22A0-035D-8041-934C-97E47D61734C}" destId="{75A52763-D736-A244-A87A-2F6272DFFB75}" srcOrd="1" destOrd="0" presId="urn:microsoft.com/office/officeart/2005/8/layout/vList6"/>
    <dgm:cxn modelId="{6E16D6F2-4B08-4DFF-8925-C47282655C9C}" type="presParOf" srcId="{027D1887-42E1-374C-87F7-6F4E439DAD79}" destId="{9889B113-A20B-7545-A8D0-440EAE187E59}" srcOrd="3" destOrd="0" presId="urn:microsoft.com/office/officeart/2005/8/layout/vList6"/>
    <dgm:cxn modelId="{413A100A-C219-4968-B78B-1AC5F408D4AE}" type="presParOf" srcId="{027D1887-42E1-374C-87F7-6F4E439DAD79}" destId="{8D84D7A5-3B26-4144-B632-3BD6819DEFB8}" srcOrd="4" destOrd="0" presId="urn:microsoft.com/office/officeart/2005/8/layout/vList6"/>
    <dgm:cxn modelId="{4AD5068C-D3C5-4BFC-B244-2C4FC0F7E8FC}" type="presParOf" srcId="{8D84D7A5-3B26-4144-B632-3BD6819DEFB8}" destId="{B7031E28-24D6-4B49-A436-9C748EB810D8}" srcOrd="0" destOrd="0" presId="urn:microsoft.com/office/officeart/2005/8/layout/vList6"/>
    <dgm:cxn modelId="{D1255309-EC52-493F-B3A3-1A789F616E90}" type="presParOf" srcId="{8D84D7A5-3B26-4144-B632-3BD6819DEFB8}" destId="{53A7EB35-0447-FE4C-9EFA-0FA603DF403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CEAB5-0059-4A6E-84A3-50FD711D3D38}">
      <dsp:nvSpPr>
        <dsp:cNvPr id="0" name=""/>
        <dsp:cNvSpPr/>
      </dsp:nvSpPr>
      <dsp:spPr>
        <a:xfrm>
          <a:off x="426151" y="0"/>
          <a:ext cx="3405153" cy="3405153"/>
        </a:xfrm>
        <a:prstGeom prst="triangl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BA4EE-6C1E-4CC7-BE38-EF3FA9C4380F}">
      <dsp:nvSpPr>
        <dsp:cNvPr id="0" name=""/>
        <dsp:cNvSpPr/>
      </dsp:nvSpPr>
      <dsp:spPr>
        <a:xfrm>
          <a:off x="2128728" y="342344"/>
          <a:ext cx="2213349" cy="8060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a:t>get students 'switched-on'</a:t>
          </a:r>
        </a:p>
      </dsp:txBody>
      <dsp:txXfrm>
        <a:off x="2168077" y="381693"/>
        <a:ext cx="2134651" cy="727365"/>
      </dsp:txXfrm>
    </dsp:sp>
    <dsp:sp modelId="{8265E7AF-4941-4BC7-ACF1-55F5942BD125}">
      <dsp:nvSpPr>
        <dsp:cNvPr id="0" name=""/>
        <dsp:cNvSpPr/>
      </dsp:nvSpPr>
      <dsp:spPr>
        <a:xfrm>
          <a:off x="2128728" y="1249165"/>
          <a:ext cx="2213349" cy="8060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a:t>...</a:t>
          </a:r>
        </a:p>
      </dsp:txBody>
      <dsp:txXfrm>
        <a:off x="2168077" y="1288514"/>
        <a:ext cx="2134651" cy="727365"/>
      </dsp:txXfrm>
    </dsp:sp>
    <dsp:sp modelId="{A776538A-A401-44C8-9022-9523761DF6CE}">
      <dsp:nvSpPr>
        <dsp:cNvPr id="0" name=""/>
        <dsp:cNvSpPr/>
      </dsp:nvSpPr>
      <dsp:spPr>
        <a:xfrm>
          <a:off x="2128728" y="2155987"/>
          <a:ext cx="2213349" cy="8060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a:t>not let students be anxious</a:t>
          </a:r>
        </a:p>
      </dsp:txBody>
      <dsp:txXfrm>
        <a:off x="2168077" y="2195336"/>
        <a:ext cx="2134651" cy="727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CEAB5-0059-4A6E-84A3-50FD711D3D38}">
      <dsp:nvSpPr>
        <dsp:cNvPr id="0" name=""/>
        <dsp:cNvSpPr/>
      </dsp:nvSpPr>
      <dsp:spPr>
        <a:xfrm>
          <a:off x="426151" y="0"/>
          <a:ext cx="3405153" cy="3405153"/>
        </a:xfrm>
        <a:prstGeom prst="triangl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BA4EE-6C1E-4CC7-BE38-EF3FA9C4380F}">
      <dsp:nvSpPr>
        <dsp:cNvPr id="0" name=""/>
        <dsp:cNvSpPr/>
      </dsp:nvSpPr>
      <dsp:spPr>
        <a:xfrm>
          <a:off x="2128728" y="342344"/>
          <a:ext cx="2213349" cy="8060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not let students be anxious</a:t>
          </a:r>
          <a:endParaRPr lang="en-CA" sz="2100" kern="1200" dirty="0"/>
        </a:p>
      </dsp:txBody>
      <dsp:txXfrm>
        <a:off x="2168077" y="381693"/>
        <a:ext cx="2134651" cy="727365"/>
      </dsp:txXfrm>
    </dsp:sp>
    <dsp:sp modelId="{8265E7AF-4941-4BC7-ACF1-55F5942BD125}">
      <dsp:nvSpPr>
        <dsp:cNvPr id="0" name=""/>
        <dsp:cNvSpPr/>
      </dsp:nvSpPr>
      <dsp:spPr>
        <a:xfrm>
          <a:off x="2128728" y="1249165"/>
          <a:ext cx="2213349" cy="8060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a:t>...</a:t>
          </a:r>
        </a:p>
      </dsp:txBody>
      <dsp:txXfrm>
        <a:off x="2168077" y="1288514"/>
        <a:ext cx="2134651" cy="727365"/>
      </dsp:txXfrm>
    </dsp:sp>
    <dsp:sp modelId="{A776538A-A401-44C8-9022-9523761DF6CE}">
      <dsp:nvSpPr>
        <dsp:cNvPr id="0" name=""/>
        <dsp:cNvSpPr/>
      </dsp:nvSpPr>
      <dsp:spPr>
        <a:xfrm>
          <a:off x="2128728" y="2155987"/>
          <a:ext cx="2213349" cy="8060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a:t>
          </a:r>
          <a:endParaRPr lang="en-CA" sz="2100" kern="1200" dirty="0"/>
        </a:p>
      </dsp:txBody>
      <dsp:txXfrm>
        <a:off x="2168077" y="2195336"/>
        <a:ext cx="2134651" cy="7273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CEAB5-0059-4A6E-84A3-50FD711D3D38}">
      <dsp:nvSpPr>
        <dsp:cNvPr id="0" name=""/>
        <dsp:cNvSpPr/>
      </dsp:nvSpPr>
      <dsp:spPr>
        <a:xfrm>
          <a:off x="321090" y="0"/>
          <a:ext cx="3261137" cy="3261137"/>
        </a:xfrm>
        <a:prstGeom prst="triangl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BA4EE-6C1E-4CC7-BE38-EF3FA9C4380F}">
      <dsp:nvSpPr>
        <dsp:cNvPr id="0" name=""/>
        <dsp:cNvSpPr/>
      </dsp:nvSpPr>
      <dsp:spPr>
        <a:xfrm>
          <a:off x="1951658" y="327865"/>
          <a:ext cx="2119739" cy="7719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a:t>get students 'switched-on'</a:t>
          </a:r>
        </a:p>
      </dsp:txBody>
      <dsp:txXfrm>
        <a:off x="1989343" y="365550"/>
        <a:ext cx="2044369" cy="696602"/>
      </dsp:txXfrm>
    </dsp:sp>
    <dsp:sp modelId="{8265E7AF-4941-4BC7-ACF1-55F5942BD125}">
      <dsp:nvSpPr>
        <dsp:cNvPr id="0" name=""/>
        <dsp:cNvSpPr/>
      </dsp:nvSpPr>
      <dsp:spPr>
        <a:xfrm>
          <a:off x="1951658" y="1196334"/>
          <a:ext cx="2119739" cy="7719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a:t>...</a:t>
          </a:r>
        </a:p>
      </dsp:txBody>
      <dsp:txXfrm>
        <a:off x="1989343" y="1234019"/>
        <a:ext cx="2044369" cy="696602"/>
      </dsp:txXfrm>
    </dsp:sp>
    <dsp:sp modelId="{A776538A-A401-44C8-9022-9523761DF6CE}">
      <dsp:nvSpPr>
        <dsp:cNvPr id="0" name=""/>
        <dsp:cNvSpPr/>
      </dsp:nvSpPr>
      <dsp:spPr>
        <a:xfrm>
          <a:off x="1951658" y="2064802"/>
          <a:ext cx="2119739" cy="7719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a:t>not let students be anxious</a:t>
          </a:r>
        </a:p>
      </dsp:txBody>
      <dsp:txXfrm>
        <a:off x="1989343" y="2102487"/>
        <a:ext cx="2044369" cy="696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CEAB5-0059-4A6E-84A3-50FD711D3D38}">
      <dsp:nvSpPr>
        <dsp:cNvPr id="0" name=""/>
        <dsp:cNvSpPr/>
      </dsp:nvSpPr>
      <dsp:spPr>
        <a:xfrm>
          <a:off x="321090" y="0"/>
          <a:ext cx="3261137" cy="3261137"/>
        </a:xfrm>
        <a:prstGeom prst="triangl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BA4EE-6C1E-4CC7-BE38-EF3FA9C4380F}">
      <dsp:nvSpPr>
        <dsp:cNvPr id="0" name=""/>
        <dsp:cNvSpPr/>
      </dsp:nvSpPr>
      <dsp:spPr>
        <a:xfrm>
          <a:off x="1951658" y="327865"/>
          <a:ext cx="2119739" cy="7719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not let students be anxious</a:t>
          </a:r>
          <a:endParaRPr lang="en-CA" sz="2000" kern="1200" dirty="0"/>
        </a:p>
      </dsp:txBody>
      <dsp:txXfrm>
        <a:off x="1989343" y="365550"/>
        <a:ext cx="2044369" cy="696602"/>
      </dsp:txXfrm>
    </dsp:sp>
    <dsp:sp modelId="{8265E7AF-4941-4BC7-ACF1-55F5942BD125}">
      <dsp:nvSpPr>
        <dsp:cNvPr id="0" name=""/>
        <dsp:cNvSpPr/>
      </dsp:nvSpPr>
      <dsp:spPr>
        <a:xfrm>
          <a:off x="1951658" y="1196334"/>
          <a:ext cx="2119739" cy="7719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a:t>...</a:t>
          </a:r>
        </a:p>
      </dsp:txBody>
      <dsp:txXfrm>
        <a:off x="1989343" y="1234019"/>
        <a:ext cx="2044369" cy="696602"/>
      </dsp:txXfrm>
    </dsp:sp>
    <dsp:sp modelId="{A776538A-A401-44C8-9022-9523761DF6CE}">
      <dsp:nvSpPr>
        <dsp:cNvPr id="0" name=""/>
        <dsp:cNvSpPr/>
      </dsp:nvSpPr>
      <dsp:spPr>
        <a:xfrm>
          <a:off x="1951658" y="2064802"/>
          <a:ext cx="2119739" cy="77197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t>…</a:t>
          </a:r>
          <a:endParaRPr lang="en-CA" sz="2000" kern="1200" dirty="0"/>
        </a:p>
      </dsp:txBody>
      <dsp:txXfrm>
        <a:off x="1989343" y="2102487"/>
        <a:ext cx="2044369" cy="696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6F1DD-AEAF-3048-BC43-0BB255E92F9D}">
      <dsp:nvSpPr>
        <dsp:cNvPr id="0" name=""/>
        <dsp:cNvSpPr/>
      </dsp:nvSpPr>
      <dsp:spPr>
        <a:xfrm>
          <a:off x="1747301" y="0"/>
          <a:ext cx="2620952" cy="834976"/>
        </a:xfrm>
        <a:prstGeom prst="rightArrow">
          <a:avLst>
            <a:gd name="adj1" fmla="val 75000"/>
            <a:gd name="adj2" fmla="val 50000"/>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r" defTabSz="1022350">
            <a:lnSpc>
              <a:spcPct val="90000"/>
            </a:lnSpc>
            <a:spcBef>
              <a:spcPct val="0"/>
            </a:spcBef>
            <a:spcAft>
              <a:spcPct val="15000"/>
            </a:spcAft>
            <a:buChar char="••"/>
          </a:pPr>
          <a:r>
            <a:rPr lang="en-US" sz="2300" kern="1200">
              <a:solidFill>
                <a:sysClr val="windowText" lastClr="000000">
                  <a:hueOff val="0"/>
                  <a:satOff val="0"/>
                  <a:lumOff val="0"/>
                  <a:alphaOff val="0"/>
                </a:sysClr>
              </a:solidFill>
              <a:latin typeface="Cambria"/>
              <a:ea typeface="+mn-ea"/>
              <a:cs typeface="+mn-cs"/>
            </a:rPr>
            <a:t>Activity</a:t>
          </a:r>
        </a:p>
      </dsp:txBody>
      <dsp:txXfrm>
        <a:off x="1747301" y="104372"/>
        <a:ext cx="2307836" cy="626232"/>
      </dsp:txXfrm>
    </dsp:sp>
    <dsp:sp modelId="{EF1EF70B-6935-4347-926D-041A4E8B399B}">
      <dsp:nvSpPr>
        <dsp:cNvPr id="0" name=""/>
        <dsp:cNvSpPr/>
      </dsp:nvSpPr>
      <dsp:spPr>
        <a:xfrm>
          <a:off x="0" y="0"/>
          <a:ext cx="1747301" cy="834976"/>
        </a:xfrm>
        <a:prstGeom prst="round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a:solidFill>
                <a:sysClr val="window" lastClr="FFFFFF"/>
              </a:solidFill>
              <a:latin typeface="Cambria"/>
              <a:ea typeface="+mn-ea"/>
              <a:cs typeface="+mn-cs"/>
            </a:rPr>
            <a:t>Motive</a:t>
          </a:r>
        </a:p>
      </dsp:txBody>
      <dsp:txXfrm>
        <a:off x="40760" y="40760"/>
        <a:ext cx="1665781" cy="753456"/>
      </dsp:txXfrm>
    </dsp:sp>
    <dsp:sp modelId="{75A52763-D736-A244-A87A-2F6272DFFB75}">
      <dsp:nvSpPr>
        <dsp:cNvPr id="0" name=""/>
        <dsp:cNvSpPr/>
      </dsp:nvSpPr>
      <dsp:spPr>
        <a:xfrm>
          <a:off x="1747301" y="918474"/>
          <a:ext cx="2620952" cy="834976"/>
        </a:xfrm>
        <a:prstGeom prst="rightArrow">
          <a:avLst>
            <a:gd name="adj1" fmla="val 75000"/>
            <a:gd name="adj2" fmla="val 50000"/>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r" defTabSz="1022350">
            <a:lnSpc>
              <a:spcPct val="90000"/>
            </a:lnSpc>
            <a:spcBef>
              <a:spcPct val="0"/>
            </a:spcBef>
            <a:spcAft>
              <a:spcPct val="15000"/>
            </a:spcAft>
            <a:buChar char="••"/>
          </a:pPr>
          <a:r>
            <a:rPr lang="en-US" sz="2300" kern="1200">
              <a:solidFill>
                <a:sysClr val="windowText" lastClr="000000">
                  <a:hueOff val="0"/>
                  <a:satOff val="0"/>
                  <a:lumOff val="0"/>
                  <a:alphaOff val="0"/>
                </a:sysClr>
              </a:solidFill>
              <a:latin typeface="Cambria"/>
              <a:ea typeface="+mn-ea"/>
              <a:cs typeface="+mn-cs"/>
            </a:rPr>
            <a:t>Actions </a:t>
          </a:r>
        </a:p>
      </dsp:txBody>
      <dsp:txXfrm>
        <a:off x="1747301" y="1022846"/>
        <a:ext cx="2307836" cy="626232"/>
      </dsp:txXfrm>
    </dsp:sp>
    <dsp:sp modelId="{7E3BAB91-F254-6F4E-AE27-CFF2181E659B}">
      <dsp:nvSpPr>
        <dsp:cNvPr id="0" name=""/>
        <dsp:cNvSpPr/>
      </dsp:nvSpPr>
      <dsp:spPr>
        <a:xfrm>
          <a:off x="0" y="918474"/>
          <a:ext cx="1747301" cy="834976"/>
        </a:xfrm>
        <a:prstGeom prst="round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a:solidFill>
                <a:sysClr val="window" lastClr="FFFFFF"/>
              </a:solidFill>
              <a:latin typeface="Cambria"/>
              <a:ea typeface="+mn-ea"/>
              <a:cs typeface="+mn-cs"/>
            </a:rPr>
            <a:t>Goals</a:t>
          </a:r>
        </a:p>
      </dsp:txBody>
      <dsp:txXfrm>
        <a:off x="40760" y="959234"/>
        <a:ext cx="1665781" cy="753456"/>
      </dsp:txXfrm>
    </dsp:sp>
    <dsp:sp modelId="{53A7EB35-0447-FE4C-9EFA-0FA603DF4039}">
      <dsp:nvSpPr>
        <dsp:cNvPr id="0" name=""/>
        <dsp:cNvSpPr/>
      </dsp:nvSpPr>
      <dsp:spPr>
        <a:xfrm>
          <a:off x="1747301" y="1836949"/>
          <a:ext cx="2620952" cy="834976"/>
        </a:xfrm>
        <a:prstGeom prst="rightArrow">
          <a:avLst>
            <a:gd name="adj1" fmla="val 75000"/>
            <a:gd name="adj2" fmla="val 50000"/>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r" defTabSz="1022350">
            <a:lnSpc>
              <a:spcPct val="90000"/>
            </a:lnSpc>
            <a:spcBef>
              <a:spcPct val="0"/>
            </a:spcBef>
            <a:spcAft>
              <a:spcPct val="15000"/>
            </a:spcAft>
            <a:buChar char="••"/>
          </a:pPr>
          <a:r>
            <a:rPr lang="en-US" sz="2300" kern="1200">
              <a:solidFill>
                <a:sysClr val="windowText" lastClr="000000">
                  <a:hueOff val="0"/>
                  <a:satOff val="0"/>
                  <a:lumOff val="0"/>
                  <a:alphaOff val="0"/>
                </a:sysClr>
              </a:solidFill>
              <a:latin typeface="Cambria"/>
              <a:ea typeface="+mn-ea"/>
              <a:cs typeface="+mn-cs"/>
            </a:rPr>
            <a:t>Operations</a:t>
          </a:r>
        </a:p>
      </dsp:txBody>
      <dsp:txXfrm>
        <a:off x="1747301" y="1941321"/>
        <a:ext cx="2307836" cy="626232"/>
      </dsp:txXfrm>
    </dsp:sp>
    <dsp:sp modelId="{B7031E28-24D6-4B49-A436-9C748EB810D8}">
      <dsp:nvSpPr>
        <dsp:cNvPr id="0" name=""/>
        <dsp:cNvSpPr/>
      </dsp:nvSpPr>
      <dsp:spPr>
        <a:xfrm>
          <a:off x="0" y="1836949"/>
          <a:ext cx="1747301" cy="834976"/>
        </a:xfrm>
        <a:prstGeom prst="round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a:solidFill>
                <a:sysClr val="window" lastClr="FFFFFF"/>
              </a:solidFill>
              <a:latin typeface="Cambria"/>
              <a:ea typeface="+mn-ea"/>
              <a:cs typeface="+mn-cs"/>
            </a:rPr>
            <a:t>Conditions</a:t>
          </a:r>
        </a:p>
      </dsp:txBody>
      <dsp:txXfrm>
        <a:off x="40760" y="1877709"/>
        <a:ext cx="1665781" cy="7534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F923CB9A-4D82-4F86-9273-C847846E0921}" type="slidenum">
              <a:rPr lang="en-US"/>
              <a:pPr/>
              <a:t>‹#›</a:t>
            </a:fld>
            <a:endParaRPr lang="en-US"/>
          </a:p>
        </p:txBody>
      </p:sp>
    </p:spTree>
    <p:extLst>
      <p:ext uri="{BB962C8B-B14F-4D97-AF65-F5344CB8AC3E}">
        <p14:creationId xmlns:p14="http://schemas.microsoft.com/office/powerpoint/2010/main" val="273566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49CDABB5-4274-49B7-A8C9-AB1A1E59AF84}" type="slidenum">
              <a:rPr lang="en-US"/>
              <a:pPr/>
              <a:t>‹#›</a:t>
            </a:fld>
            <a:endParaRPr lang="en-US"/>
          </a:p>
        </p:txBody>
      </p:sp>
    </p:spTree>
    <p:extLst>
      <p:ext uri="{BB962C8B-B14F-4D97-AF65-F5344CB8AC3E}">
        <p14:creationId xmlns:p14="http://schemas.microsoft.com/office/powerpoint/2010/main" val="30293665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ath"/>
          <p:cNvPicPr>
            <a:picLocks noChangeAspect="1" noChangeArrowheads="1"/>
          </p:cNvPicPr>
          <p:nvPr/>
        </p:nvPicPr>
        <p:blipFill rotWithShape="1">
          <a:blip r:embed="rId2">
            <a:extLst>
              <a:ext uri="{28A0092B-C50C-407E-A947-70E740481C1C}">
                <a14:useLocalDpi xmlns:a14="http://schemas.microsoft.com/office/drawing/2010/main" val="0"/>
              </a:ext>
            </a:extLst>
          </a:blip>
          <a:srcRect l="-1" r="24869"/>
          <a:stretch/>
        </p:blipFill>
        <p:spPr bwMode="auto">
          <a:xfrm>
            <a:off x="4754880" y="1542258"/>
            <a:ext cx="438912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Q"/>
          <p:cNvPicPr>
            <a:picLocks noChangeAspect="1" noChangeArrowheads="1"/>
          </p:cNvPicPr>
          <p:nvPr/>
        </p:nvPicPr>
        <p:blipFill rotWithShape="1">
          <a:blip r:embed="rId3">
            <a:extLst>
              <a:ext uri="{28A0092B-C50C-407E-A947-70E740481C1C}">
                <a14:useLocalDpi xmlns:a14="http://schemas.microsoft.com/office/drawing/2010/main" val="0"/>
              </a:ext>
            </a:extLst>
          </a:blip>
          <a:srcRect l="20164" r="-338"/>
          <a:stretch/>
        </p:blipFill>
        <p:spPr bwMode="auto">
          <a:xfrm>
            <a:off x="0" y="1524000"/>
            <a:ext cx="484632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p>
        </p:txBody>
      </p:sp>
      <p:sp>
        <p:nvSpPr>
          <p:cNvPr id="7" name="Rectangle 10"/>
          <p:cNvSpPr>
            <a:spLocks noChangeArrowheads="1"/>
          </p:cNvSpPr>
          <p:nvPr/>
        </p:nvSpPr>
        <p:spPr bwMode="auto">
          <a:xfrm>
            <a:off x="0" y="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p>
        </p:txBody>
      </p:sp>
      <p:pic>
        <p:nvPicPr>
          <p:cNvPr id="8" name="Picture 11" descr="SFU_201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0"/>
            <a:ext cx="44196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5105400"/>
            <a:ext cx="8153400" cy="6096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5800" y="5791200"/>
            <a:ext cx="8077200" cy="457200"/>
          </a:xfrm>
        </p:spPr>
        <p:txBody>
          <a:bodyPr/>
          <a:lstStyle>
            <a:lvl1pPr marL="0" indent="0">
              <a:defRPr sz="1400">
                <a:solidFill>
                  <a:schemeClr val="tx2"/>
                </a:solidFill>
              </a:defRPr>
            </a:lvl1pPr>
          </a:lstStyle>
          <a:p>
            <a:pPr lvl="0"/>
            <a:r>
              <a:rPr lang="en-US" noProof="0" smtClean="0"/>
              <a:t>Click to edit Master subtitle style</a:t>
            </a:r>
          </a:p>
        </p:txBody>
      </p:sp>
      <p:sp>
        <p:nvSpPr>
          <p:cNvPr id="9" name="Rectangle 4"/>
          <p:cNvSpPr>
            <a:spLocks noGrp="1" noChangeArrowheads="1"/>
          </p:cNvSpPr>
          <p:nvPr>
            <p:ph type="dt" sz="half" idx="10"/>
          </p:nvPr>
        </p:nvSpPr>
        <p:spPr bwMode="auto">
          <a:xfrm>
            <a:off x="685800" y="6248400"/>
            <a:ext cx="259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900">
                <a:solidFill>
                  <a:schemeClr val="accent1"/>
                </a:solidFill>
                <a:latin typeface="+mn-lt"/>
                <a:ea typeface="ＭＳ Ｐゴシック" charset="0"/>
              </a:defRPr>
            </a:lvl1pPr>
          </a:lstStyle>
          <a:p>
            <a:pPr>
              <a:defRPr/>
            </a:pPr>
            <a:r>
              <a:rPr lang="en-US"/>
              <a:t>May 2007</a:t>
            </a:r>
          </a:p>
        </p:txBody>
      </p:sp>
      <p:sp>
        <p:nvSpPr>
          <p:cNvPr id="10" name="Text Box 10"/>
          <p:cNvSpPr txBox="1">
            <a:spLocks noChangeArrowheads="1"/>
          </p:cNvSpPr>
          <p:nvPr userDrawn="1"/>
        </p:nvSpPr>
        <p:spPr bwMode="auto">
          <a:xfrm rot="5400000">
            <a:off x="7174930" y="1602636"/>
            <a:ext cx="3571426" cy="369332"/>
          </a:xfrm>
          <a:prstGeom prst="rect">
            <a:avLst/>
          </a:prstGeom>
          <a:noFill/>
          <a:ln w="9525">
            <a:noFill/>
            <a:miter lim="800000"/>
            <a:headEnd/>
            <a:tailEnd/>
          </a:ln>
          <a:effectLst/>
        </p:spPr>
        <p:txBody>
          <a:bodyPr wrap="square">
            <a:spAutoFit/>
          </a:bodyPr>
          <a:lstStyle/>
          <a:p>
            <a:pPr>
              <a:spcBef>
                <a:spcPct val="50000"/>
              </a:spcBef>
              <a:buClrTx/>
            </a:pPr>
            <a:r>
              <a:rPr lang="en-CA" sz="1800" dirty="0" smtClean="0">
                <a:solidFill>
                  <a:schemeClr val="bg1"/>
                </a:solidFill>
                <a:latin typeface="Arial" pitchFamily="34" charset="0"/>
              </a:rPr>
              <a:t> MAVI</a:t>
            </a:r>
            <a:r>
              <a:rPr lang="en-CA" sz="1800" baseline="0" dirty="0" smtClean="0">
                <a:solidFill>
                  <a:schemeClr val="bg1"/>
                </a:solidFill>
                <a:latin typeface="Arial" pitchFamily="34" charset="0"/>
              </a:rPr>
              <a:t> 2014</a:t>
            </a:r>
            <a:endParaRPr lang="en-CA" sz="1800" dirty="0">
              <a:solidFill>
                <a:schemeClr val="bg1"/>
              </a:solidFill>
              <a:latin typeface="Arial" pitchFamily="34" charset="0"/>
            </a:endParaRPr>
          </a:p>
        </p:txBody>
      </p:sp>
    </p:spTree>
    <p:extLst>
      <p:ext uri="{BB962C8B-B14F-4D97-AF65-F5344CB8AC3E}">
        <p14:creationId xmlns:p14="http://schemas.microsoft.com/office/powerpoint/2010/main" val="3165664798"/>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2466845893"/>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7544" y="548680"/>
            <a:ext cx="3839308" cy="44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427984" y="548680"/>
            <a:ext cx="3810000" cy="44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348924074"/>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3861190351"/>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8382000" y="0"/>
            <a:ext cx="762000" cy="6858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t> </a:t>
            </a:r>
          </a:p>
        </p:txBody>
      </p:sp>
      <p:sp>
        <p:nvSpPr>
          <p:cNvPr id="1027" name="Rectangle 9"/>
          <p:cNvSpPr>
            <a:spLocks noChangeArrowheads="1"/>
          </p:cNvSpPr>
          <p:nvPr/>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p>
        </p:txBody>
      </p:sp>
      <p:sp>
        <p:nvSpPr>
          <p:cNvPr id="1028" name="Rectangle 2"/>
          <p:cNvSpPr>
            <a:spLocks noGrp="1" noChangeArrowheads="1"/>
          </p:cNvSpPr>
          <p:nvPr>
            <p:ph type="title"/>
          </p:nvPr>
        </p:nvSpPr>
        <p:spPr bwMode="auto">
          <a:xfrm>
            <a:off x="685800" y="5251450"/>
            <a:ext cx="8153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ALL CAPS SLIDE TITLE</a:t>
            </a:r>
          </a:p>
        </p:txBody>
      </p:sp>
      <p:sp>
        <p:nvSpPr>
          <p:cNvPr id="1029" name="Rectangle 3"/>
          <p:cNvSpPr>
            <a:spLocks noGrp="1" noChangeArrowheads="1"/>
          </p:cNvSpPr>
          <p:nvPr>
            <p:ph type="body" idx="1"/>
          </p:nvPr>
        </p:nvSpPr>
        <p:spPr bwMode="auto">
          <a:xfrm>
            <a:off x="685800" y="548680"/>
            <a:ext cx="7414592" cy="44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Paragraph text Helvetica 18 points/never go under 12 point</a:t>
            </a:r>
          </a:p>
        </p:txBody>
      </p:sp>
      <p:sp>
        <p:nvSpPr>
          <p:cNvPr id="2" name="Rectangle 5"/>
          <p:cNvSpPr>
            <a:spLocks noGrp="1" noChangeArrowheads="1"/>
          </p:cNvSpPr>
          <p:nvPr>
            <p:ph type="ftr" sz="quarter" idx="3"/>
          </p:nvPr>
        </p:nvSpPr>
        <p:spPr bwMode="auto">
          <a:xfrm>
            <a:off x="685800" y="6477000"/>
            <a:ext cx="3581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solidFill>
                  <a:schemeClr val="tx2"/>
                </a:solidFill>
                <a:latin typeface="+mn-lt"/>
                <a:ea typeface="ＭＳ Ｐゴシック" charset="0"/>
              </a:defRPr>
            </a:lvl1pPr>
          </a:lstStyle>
          <a:p>
            <a:pPr>
              <a:defRPr/>
            </a:pPr>
            <a:r>
              <a:rPr lang="en-US"/>
              <a:t>Department name/presenter name</a:t>
            </a:r>
          </a:p>
        </p:txBody>
      </p:sp>
      <p:pic>
        <p:nvPicPr>
          <p:cNvPr id="1031" name="Picture 3" descr="SFU_2012.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6242050"/>
            <a:ext cx="274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6"/>
          <p:cNvSpPr txBox="1">
            <a:spLocks noChangeArrowheads="1"/>
          </p:cNvSpPr>
          <p:nvPr userDrawn="1"/>
        </p:nvSpPr>
        <p:spPr bwMode="auto">
          <a:xfrm rot="5400000">
            <a:off x="7139719" y="1639434"/>
            <a:ext cx="3641850" cy="369332"/>
          </a:xfrm>
          <a:prstGeom prst="rect">
            <a:avLst/>
          </a:prstGeom>
          <a:noFill/>
          <a:ln w="9525">
            <a:noFill/>
            <a:miter lim="800000"/>
            <a:headEnd/>
            <a:tailEnd/>
          </a:ln>
          <a:effectLst/>
        </p:spPr>
        <p:txBody>
          <a:bodyPr wrap="square">
            <a:spAutoFit/>
          </a:bodyPr>
          <a:lstStyle/>
          <a:p>
            <a:pPr>
              <a:spcBef>
                <a:spcPct val="50000"/>
              </a:spcBef>
              <a:buClrTx/>
            </a:pPr>
            <a:r>
              <a:rPr lang="en-CA" sz="1800" dirty="0" smtClean="0">
                <a:solidFill>
                  <a:schemeClr val="accent1"/>
                </a:solidFill>
                <a:latin typeface="Arial" pitchFamily="34" charset="0"/>
              </a:rPr>
              <a:t>  </a:t>
            </a:r>
            <a:r>
              <a:rPr lang="en-CA" sz="1800" dirty="0" smtClean="0">
                <a:solidFill>
                  <a:schemeClr val="bg1"/>
                </a:solidFill>
                <a:latin typeface="Arial" pitchFamily="34" charset="0"/>
              </a:rPr>
              <a:t>MAVI</a:t>
            </a:r>
            <a:r>
              <a:rPr lang="en-CA" sz="1800" baseline="0" dirty="0" smtClean="0">
                <a:solidFill>
                  <a:schemeClr val="bg1"/>
                </a:solidFill>
                <a:latin typeface="Arial" pitchFamily="34" charset="0"/>
              </a:rPr>
              <a:t> 2014</a:t>
            </a:r>
            <a:endParaRPr lang="en-CA" sz="1800" dirty="0" smtClean="0">
              <a:solidFill>
                <a:schemeClr val="accent1"/>
              </a:solidFill>
              <a:latin typeface="Arial" pitchFamily="34" charset="0"/>
            </a:endParaRPr>
          </a:p>
        </p:txBody>
      </p:sp>
    </p:spTree>
    <p:extLst>
      <p:ext uri="{BB962C8B-B14F-4D97-AF65-F5344CB8AC3E}">
        <p14:creationId xmlns:p14="http://schemas.microsoft.com/office/powerpoint/2010/main" val="27958358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ransition spd="slow">
    <p:fade/>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mj-lt"/>
          <a:ea typeface="MS PGothic" panose="020B0600070205080204" pitchFamily="34" charset="-128"/>
          <a:cs typeface="+mj-cs"/>
        </a:defRPr>
      </a:lvl1pPr>
      <a:lvl2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2pPr>
      <a:lvl3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3pPr>
      <a:lvl4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4pPr>
      <a:lvl5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chemeClr val="accent1"/>
        </a:buClr>
        <a:defRPr>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lr>
          <a:schemeClr val="accent2"/>
        </a:buClr>
        <a:buFont typeface="Wingdings" panose="05000000000000000000" pitchFamily="2" charset="2"/>
        <a:buChar char="§"/>
        <a:defRPr>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lr>
          <a:schemeClr val="accent1"/>
        </a:buClr>
        <a:buChar char="–"/>
        <a:defRPr>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lr>
          <a:schemeClr val="accent2"/>
        </a:buClr>
        <a:buFont typeface="Times" panose="02020603050405020304" pitchFamily="18" charset="0"/>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8032" y="5204012"/>
            <a:ext cx="9252520" cy="1080120"/>
          </a:xfrm>
        </p:spPr>
        <p:txBody>
          <a:bodyPr/>
          <a:lstStyle/>
          <a:p>
            <a:r>
              <a:rPr lang="en-US" sz="3200" dirty="0" smtClean="0"/>
              <a:t> EMOTIONS AS ORIENTING EXPEREINCES</a:t>
            </a:r>
            <a:endParaRPr lang="en-US" sz="3200" dirty="0"/>
          </a:p>
        </p:txBody>
      </p:sp>
      <p:sp>
        <p:nvSpPr>
          <p:cNvPr id="5" name="Subtitle 4"/>
          <p:cNvSpPr>
            <a:spLocks noGrp="1"/>
          </p:cNvSpPr>
          <p:nvPr>
            <p:ph type="subTitle" idx="1"/>
          </p:nvPr>
        </p:nvSpPr>
        <p:spPr>
          <a:xfrm>
            <a:off x="683568" y="6021288"/>
            <a:ext cx="8077200" cy="457200"/>
          </a:xfrm>
        </p:spPr>
        <p:txBody>
          <a:bodyPr/>
          <a:lstStyle/>
          <a:p>
            <a:pPr algn="r"/>
            <a:r>
              <a:rPr lang="en-CA" sz="2400" dirty="0" smtClean="0">
                <a:solidFill>
                  <a:schemeClr val="bg1">
                    <a:lumMod val="75000"/>
                  </a:schemeClr>
                </a:solidFill>
              </a:rPr>
              <a:t>PETER LILJEDAHL</a:t>
            </a:r>
            <a:endParaRPr lang="en-CA" sz="2400" dirty="0">
              <a:solidFill>
                <a:schemeClr val="bg1">
                  <a:lumMod val="75000"/>
                </a:schemeClr>
              </a:solidFill>
            </a:endParaRPr>
          </a:p>
        </p:txBody>
      </p:sp>
    </p:spTree>
    <p:extLst>
      <p:ext uri="{BB962C8B-B14F-4D97-AF65-F5344CB8AC3E}">
        <p14:creationId xmlns:p14="http://schemas.microsoft.com/office/powerpoint/2010/main" val="274213002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IMMEDIATE  ENTRIES</a:t>
            </a:r>
          </a:p>
        </p:txBody>
      </p:sp>
      <p:sp>
        <p:nvSpPr>
          <p:cNvPr id="3" name="Content Placeholder 2"/>
          <p:cNvSpPr>
            <a:spLocks noGrp="1"/>
          </p:cNvSpPr>
          <p:nvPr>
            <p:ph idx="1"/>
          </p:nvPr>
        </p:nvSpPr>
        <p:spPr>
          <a:xfrm>
            <a:off x="685800" y="548680"/>
            <a:ext cx="6838528" cy="4480520"/>
          </a:xfrm>
        </p:spPr>
        <p:txBody>
          <a:bodyPr/>
          <a:lstStyle/>
          <a:p>
            <a:pPr lvl="0" algn="just">
              <a:buClr>
                <a:srgbClr val="9E0927"/>
              </a:buClr>
            </a:pPr>
            <a:endParaRPr lang="en-AU" sz="2800" b="1" dirty="0" smtClean="0">
              <a:solidFill>
                <a:srgbClr val="000000"/>
              </a:solidFill>
            </a:endParaRPr>
          </a:p>
          <a:p>
            <a:pPr lvl="0" algn="just">
              <a:buClr>
                <a:srgbClr val="9E0927"/>
              </a:buClr>
            </a:pPr>
            <a:r>
              <a:rPr lang="en-AU" sz="2800" b="1" dirty="0" smtClean="0">
                <a:solidFill>
                  <a:srgbClr val="000000"/>
                </a:solidFill>
              </a:rPr>
              <a:t>Defeated</a:t>
            </a:r>
          </a:p>
          <a:p>
            <a:pPr lvl="0" algn="just">
              <a:buClr>
                <a:srgbClr val="9E0927"/>
              </a:buClr>
            </a:pPr>
            <a:endParaRPr lang="en-CA" sz="2800" b="1" dirty="0">
              <a:solidFill>
                <a:srgbClr val="000000"/>
              </a:solidFill>
            </a:endParaRPr>
          </a:p>
          <a:p>
            <a:pPr lvl="0" algn="just">
              <a:buClr>
                <a:srgbClr val="9E0927"/>
              </a:buClr>
            </a:pPr>
            <a:r>
              <a:rPr lang="en-AU" sz="2000" b="1" dirty="0">
                <a:solidFill>
                  <a:srgbClr val="000000"/>
                </a:solidFill>
              </a:rPr>
              <a:t>	</a:t>
            </a:r>
            <a:r>
              <a:rPr lang="en-AU" sz="2000" i="1" dirty="0" smtClean="0">
                <a:solidFill>
                  <a:srgbClr val="000000"/>
                </a:solidFill>
              </a:rPr>
              <a:t>It </a:t>
            </a:r>
            <a:r>
              <a:rPr lang="en-AU" sz="2000" i="1" dirty="0">
                <a:solidFill>
                  <a:srgbClr val="000000"/>
                </a:solidFill>
              </a:rPr>
              <a:t>also reminded me of a time when my grade three </a:t>
            </a:r>
            <a:r>
              <a:rPr lang="en-AU" sz="2000" i="1" dirty="0" smtClean="0">
                <a:solidFill>
                  <a:srgbClr val="000000"/>
                </a:solidFill>
              </a:rPr>
              <a:t>teacher </a:t>
            </a:r>
            <a:r>
              <a:rPr lang="en-AU" sz="2000" i="1" dirty="0">
                <a:solidFill>
                  <a:srgbClr val="000000"/>
                </a:solidFill>
              </a:rPr>
              <a:t>called me to the front of the class to answer a </a:t>
            </a:r>
            <a:r>
              <a:rPr lang="en-AU" sz="2000" i="1" dirty="0" smtClean="0">
                <a:solidFill>
                  <a:srgbClr val="000000"/>
                </a:solidFill>
              </a:rPr>
              <a:t>question</a:t>
            </a:r>
            <a:r>
              <a:rPr lang="en-AU" sz="2000" i="1" dirty="0">
                <a:solidFill>
                  <a:srgbClr val="000000"/>
                </a:solidFill>
              </a:rPr>
              <a:t>. She knew I wouldn’t know it, but I had to do </a:t>
            </a:r>
            <a:r>
              <a:rPr lang="en-AU" sz="2000" i="1" dirty="0" smtClean="0">
                <a:solidFill>
                  <a:srgbClr val="000000"/>
                </a:solidFill>
              </a:rPr>
              <a:t>the </a:t>
            </a:r>
            <a:r>
              <a:rPr lang="en-AU" sz="2000" i="1" dirty="0">
                <a:solidFill>
                  <a:srgbClr val="000000"/>
                </a:solidFill>
              </a:rPr>
              <a:t>walk of shame to the board only to admit to the </a:t>
            </a:r>
            <a:r>
              <a:rPr lang="en-AU" sz="2000" i="1" dirty="0" smtClean="0">
                <a:solidFill>
                  <a:srgbClr val="000000"/>
                </a:solidFill>
              </a:rPr>
              <a:t>whole </a:t>
            </a:r>
            <a:r>
              <a:rPr lang="en-AU" sz="2000" i="1" dirty="0">
                <a:solidFill>
                  <a:srgbClr val="000000"/>
                </a:solidFill>
              </a:rPr>
              <a:t>class that I didn’t know the answer. I dreaded </a:t>
            </a:r>
            <a:r>
              <a:rPr lang="en-AU" sz="2000" i="1" dirty="0" smtClean="0">
                <a:solidFill>
                  <a:srgbClr val="000000"/>
                </a:solidFill>
              </a:rPr>
              <a:t>going </a:t>
            </a:r>
            <a:r>
              <a:rPr lang="en-AU" sz="2000" i="1" dirty="0">
                <a:solidFill>
                  <a:srgbClr val="000000"/>
                </a:solidFill>
              </a:rPr>
              <a:t>to class. I just remember being in class and </a:t>
            </a:r>
            <a:r>
              <a:rPr lang="en-AU" sz="2000" i="1" dirty="0" smtClean="0">
                <a:solidFill>
                  <a:srgbClr val="000000"/>
                </a:solidFill>
              </a:rPr>
              <a:t>feeling </a:t>
            </a:r>
            <a:r>
              <a:rPr lang="en-AU" sz="2000" i="1" dirty="0">
                <a:solidFill>
                  <a:srgbClr val="C00000"/>
                </a:solidFill>
              </a:rPr>
              <a:t>defeated</a:t>
            </a:r>
            <a:r>
              <a:rPr lang="en-AU" sz="2000" i="1" dirty="0">
                <a:solidFill>
                  <a:srgbClr val="000000"/>
                </a:solidFill>
              </a:rPr>
              <a:t> by math. </a:t>
            </a:r>
            <a:endParaRPr lang="en-CA" sz="2000" i="1" dirty="0">
              <a:solidFill>
                <a:srgbClr val="000000"/>
              </a:solidFill>
            </a:endParaRPr>
          </a:p>
          <a:p>
            <a:pPr algn="just"/>
            <a:endParaRPr lang="en-CA" dirty="0"/>
          </a:p>
        </p:txBody>
      </p:sp>
    </p:spTree>
    <p:extLst>
      <p:ext uri="{BB962C8B-B14F-4D97-AF65-F5344CB8AC3E}">
        <p14:creationId xmlns:p14="http://schemas.microsoft.com/office/powerpoint/2010/main" val="8086605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DELAYED  ENTRIES</a:t>
            </a:r>
            <a:endParaRPr lang="en-CA"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sz="2800" dirty="0" smtClean="0"/>
              <a:t>these </a:t>
            </a:r>
            <a:r>
              <a:rPr lang="en-CA" sz="2800" dirty="0"/>
              <a:t>very negative emotions were not </a:t>
            </a:r>
            <a:r>
              <a:rPr lang="en-CA" sz="2800" dirty="0" smtClean="0"/>
              <a:t>fleeting</a:t>
            </a:r>
          </a:p>
          <a:p>
            <a:pPr marL="457200" indent="-457200">
              <a:buFont typeface="Arial" panose="020B0604020202020204" pitchFamily="34" charset="0"/>
              <a:buChar char="•"/>
            </a:pPr>
            <a:r>
              <a:rPr lang="en-CA" sz="2800" dirty="0" smtClean="0"/>
              <a:t>engaged </a:t>
            </a:r>
            <a:r>
              <a:rPr lang="en-CA" sz="2800" dirty="0"/>
              <a:t>in over 50 activities and </a:t>
            </a:r>
            <a:r>
              <a:rPr lang="en-CA" sz="2800" dirty="0" smtClean="0"/>
              <a:t>discussions</a:t>
            </a:r>
          </a:p>
          <a:p>
            <a:pPr marL="457200" indent="-457200">
              <a:buFont typeface="Arial" panose="020B0604020202020204" pitchFamily="34" charset="0"/>
              <a:buChar char="•"/>
            </a:pPr>
            <a:r>
              <a:rPr lang="en-CA" sz="2800" dirty="0" smtClean="0"/>
              <a:t>read </a:t>
            </a:r>
            <a:r>
              <a:rPr lang="en-CA" sz="2800" dirty="0"/>
              <a:t>over 400 pages mathematics education </a:t>
            </a:r>
            <a:r>
              <a:rPr lang="en-CA" sz="2800" dirty="0" smtClean="0"/>
              <a:t>literature </a:t>
            </a:r>
          </a:p>
          <a:p>
            <a:pPr marL="457200" indent="-457200">
              <a:buFont typeface="Arial" panose="020B0604020202020204" pitchFamily="34" charset="0"/>
              <a:buChar char="•"/>
            </a:pPr>
            <a:r>
              <a:rPr lang="en-CA" sz="2800" dirty="0" smtClean="0"/>
              <a:t>6 weeks later 24 of 38 wrote directly about the </a:t>
            </a:r>
            <a:r>
              <a:rPr lang="en-CA" sz="2800" i="1" dirty="0" smtClean="0"/>
              <a:t>Around </a:t>
            </a:r>
            <a:r>
              <a:rPr lang="en-CA" sz="2800" i="1" dirty="0"/>
              <a:t>the World </a:t>
            </a:r>
            <a:r>
              <a:rPr lang="en-CA" sz="2800" dirty="0" smtClean="0"/>
              <a:t>activity as something they would </a:t>
            </a:r>
            <a:r>
              <a:rPr lang="en-CA" sz="2800" dirty="0" smtClean="0">
                <a:solidFill>
                  <a:srgbClr val="C00000"/>
                </a:solidFill>
              </a:rPr>
              <a:t>NEVER</a:t>
            </a:r>
            <a:r>
              <a:rPr lang="en-CA" sz="2800" dirty="0" smtClean="0"/>
              <a:t> do (12 indirectly)</a:t>
            </a:r>
            <a:endParaRPr lang="en-CA" sz="2800" dirty="0"/>
          </a:p>
        </p:txBody>
      </p:sp>
    </p:spTree>
    <p:extLst>
      <p:ext uri="{BB962C8B-B14F-4D97-AF65-F5344CB8AC3E}">
        <p14:creationId xmlns:p14="http://schemas.microsoft.com/office/powerpoint/2010/main" val="308053642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DELAYED  ENTRIES</a:t>
            </a:r>
          </a:p>
        </p:txBody>
      </p:sp>
      <p:sp>
        <p:nvSpPr>
          <p:cNvPr id="3" name="Content Placeholder 2"/>
          <p:cNvSpPr>
            <a:spLocks noGrp="1"/>
          </p:cNvSpPr>
          <p:nvPr>
            <p:ph idx="1"/>
          </p:nvPr>
        </p:nvSpPr>
        <p:spPr>
          <a:xfrm>
            <a:off x="971600" y="548680"/>
            <a:ext cx="6624736" cy="4480520"/>
          </a:xfrm>
        </p:spPr>
        <p:txBody>
          <a:bodyPr/>
          <a:lstStyle/>
          <a:p>
            <a:pPr algn="just"/>
            <a:r>
              <a:rPr lang="en-AU" dirty="0" smtClean="0"/>
              <a:t>	</a:t>
            </a:r>
            <a:r>
              <a:rPr lang="en-AU" sz="2200" i="1" dirty="0" smtClean="0"/>
              <a:t>Something </a:t>
            </a:r>
            <a:r>
              <a:rPr lang="en-AU" sz="2200" i="1" dirty="0"/>
              <a:t>that I will </a:t>
            </a:r>
            <a:r>
              <a:rPr lang="en-AU" sz="2200" i="1" dirty="0">
                <a:solidFill>
                  <a:srgbClr val="C00000"/>
                </a:solidFill>
              </a:rPr>
              <a:t>NEVER</a:t>
            </a:r>
            <a:r>
              <a:rPr lang="en-AU" sz="2200" i="1" dirty="0"/>
              <a:t> do in the teaching of </a:t>
            </a:r>
            <a:r>
              <a:rPr lang="en-AU" sz="2200" i="1" dirty="0" smtClean="0"/>
              <a:t>mathematics is </a:t>
            </a:r>
            <a:r>
              <a:rPr lang="en-AU" sz="2200" i="1" dirty="0">
                <a:solidFill>
                  <a:srgbClr val="C00000"/>
                </a:solidFill>
              </a:rPr>
              <a:t>put students on the spot</a:t>
            </a:r>
            <a:r>
              <a:rPr lang="en-AU" sz="2200" i="1" dirty="0"/>
              <a:t> and force them to answer questions. Like many other people, </a:t>
            </a:r>
            <a:r>
              <a:rPr lang="en-AU" sz="2200" i="1" dirty="0">
                <a:solidFill>
                  <a:srgbClr val="C00000"/>
                </a:solidFill>
              </a:rPr>
              <a:t>I have experienced embarrassment from being put on the spot and answering incorrectly. I understand how low it can make; a student feel and I don't want to be the one to make my class feel that way. </a:t>
            </a:r>
            <a:endParaRPr lang="en-CA" sz="2200" i="1" dirty="0">
              <a:solidFill>
                <a:srgbClr val="C00000"/>
              </a:solidFill>
            </a:endParaRPr>
          </a:p>
          <a:p>
            <a:endParaRPr lang="en-AU" sz="2200" i="1" dirty="0" smtClean="0"/>
          </a:p>
          <a:p>
            <a:pPr algn="just"/>
            <a:r>
              <a:rPr lang="en-AU" sz="2200" i="1" dirty="0" smtClean="0"/>
              <a:t>	In </a:t>
            </a:r>
            <a:r>
              <a:rPr lang="en-AU" sz="2200" i="1" dirty="0"/>
              <a:t>teaching math </a:t>
            </a:r>
            <a:r>
              <a:rPr lang="en-AU" sz="2200" i="1" dirty="0">
                <a:solidFill>
                  <a:srgbClr val="C00000"/>
                </a:solidFill>
              </a:rPr>
              <a:t>I will never use the Mad Minute </a:t>
            </a:r>
            <a:r>
              <a:rPr lang="en-AU" sz="2200" i="1" dirty="0"/>
              <a:t>to drill students on their multiplication tables. </a:t>
            </a:r>
            <a:r>
              <a:rPr lang="en-AU" sz="2200" i="1" dirty="0">
                <a:solidFill>
                  <a:srgbClr val="C00000"/>
                </a:solidFill>
              </a:rPr>
              <a:t>The costs to many students outweigh any benefits to a minority of students</a:t>
            </a:r>
            <a:r>
              <a:rPr lang="en-AU" sz="2200" i="1" dirty="0" smtClean="0"/>
              <a:t>.</a:t>
            </a:r>
            <a:endParaRPr lang="en-CA" sz="2200" i="1" dirty="0"/>
          </a:p>
        </p:txBody>
      </p:sp>
    </p:spTree>
    <p:extLst>
      <p:ext uri="{BB962C8B-B14F-4D97-AF65-F5344CB8AC3E}">
        <p14:creationId xmlns:p14="http://schemas.microsoft.com/office/powerpoint/2010/main" val="2084427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DELAYED  ENTRIES</a:t>
            </a:r>
          </a:p>
        </p:txBody>
      </p:sp>
      <p:sp>
        <p:nvSpPr>
          <p:cNvPr id="3" name="Content Placeholder 2"/>
          <p:cNvSpPr>
            <a:spLocks noGrp="1"/>
          </p:cNvSpPr>
          <p:nvPr>
            <p:ph idx="1"/>
          </p:nvPr>
        </p:nvSpPr>
        <p:spPr>
          <a:xfrm>
            <a:off x="685800" y="548680"/>
            <a:ext cx="6838528" cy="4480520"/>
          </a:xfrm>
        </p:spPr>
        <p:txBody>
          <a:bodyPr/>
          <a:lstStyle/>
          <a:p>
            <a:pPr algn="just"/>
            <a:r>
              <a:rPr lang="en-AU" dirty="0" smtClean="0"/>
              <a:t>	</a:t>
            </a:r>
            <a:r>
              <a:rPr lang="en-AU" sz="2200" i="1" dirty="0" smtClean="0"/>
              <a:t>Now </a:t>
            </a:r>
            <a:r>
              <a:rPr lang="en-AU" sz="2200" i="1" dirty="0"/>
              <a:t>that the course is over, I have discovered that </a:t>
            </a:r>
            <a:r>
              <a:rPr lang="en-AU" sz="2200" i="1" dirty="0">
                <a:solidFill>
                  <a:srgbClr val="C00000"/>
                </a:solidFill>
              </a:rPr>
              <a:t>I will never make my students do any sort of drill or mad minute that may deflate their confidence and cause them to want to avoid mathematics</a:t>
            </a:r>
            <a:r>
              <a:rPr lang="en-AU" sz="2200" i="1" dirty="0"/>
              <a:t>. I realize what effect 'mad minute' exercises had on me as a math student and when Peter simulated a mad minute situation, I felt terrified and extremely anxious. </a:t>
            </a:r>
            <a:r>
              <a:rPr lang="en-AU" sz="2200" i="1" dirty="0">
                <a:solidFill>
                  <a:srgbClr val="C00000"/>
                </a:solidFill>
              </a:rPr>
              <a:t>I would never want my students to feel that kind of panic and fear</a:t>
            </a:r>
            <a:r>
              <a:rPr lang="en-AU" sz="2200" i="1" dirty="0"/>
              <a:t>. As a teacher, I hope to foster a love for learning mathematics and want to create an environment whereby my students feel confident and safe.</a:t>
            </a:r>
            <a:endParaRPr lang="en-CA" sz="2200" i="1" dirty="0"/>
          </a:p>
          <a:p>
            <a:endParaRPr lang="en-CA" dirty="0"/>
          </a:p>
        </p:txBody>
      </p:sp>
    </p:spTree>
    <p:extLst>
      <p:ext uri="{BB962C8B-B14F-4D97-AF65-F5344CB8AC3E}">
        <p14:creationId xmlns:p14="http://schemas.microsoft.com/office/powerpoint/2010/main" val="272786742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DELAYED  ENTRIES</a:t>
            </a:r>
          </a:p>
        </p:txBody>
      </p:sp>
      <p:sp>
        <p:nvSpPr>
          <p:cNvPr id="3" name="Content Placeholder 2"/>
          <p:cNvSpPr>
            <a:spLocks noGrp="1"/>
          </p:cNvSpPr>
          <p:nvPr>
            <p:ph idx="1"/>
          </p:nvPr>
        </p:nvSpPr>
        <p:spPr>
          <a:xfrm>
            <a:off x="685800" y="548680"/>
            <a:ext cx="6766520" cy="4480520"/>
          </a:xfrm>
        </p:spPr>
        <p:txBody>
          <a:bodyPr/>
          <a:lstStyle/>
          <a:p>
            <a:pPr algn="just"/>
            <a:r>
              <a:rPr lang="en-AU" dirty="0" smtClean="0"/>
              <a:t>	</a:t>
            </a:r>
            <a:r>
              <a:rPr lang="en-AU" sz="2200" i="1" dirty="0" smtClean="0"/>
              <a:t>To </a:t>
            </a:r>
            <a:r>
              <a:rPr lang="en-AU" sz="2200" i="1" dirty="0"/>
              <a:t>be honest, </a:t>
            </a:r>
            <a:r>
              <a:rPr lang="en-AU" sz="2200" i="1" dirty="0">
                <a:solidFill>
                  <a:srgbClr val="C00000"/>
                </a:solidFill>
              </a:rPr>
              <a:t>I was excited to play the game</a:t>
            </a:r>
            <a:r>
              <a:rPr lang="en-AU" sz="2200" i="1" dirty="0"/>
              <a:t>. </a:t>
            </a:r>
            <a:r>
              <a:rPr lang="en-AU" sz="2200" i="1" dirty="0">
                <a:solidFill>
                  <a:srgbClr val="C00000"/>
                </a:solidFill>
              </a:rPr>
              <a:t>But I can see how an activity like this could bring high levels of anxiety for students</a:t>
            </a:r>
            <a:r>
              <a:rPr lang="en-AU" sz="2200" i="1" dirty="0"/>
              <a:t> in a class that are insecure about their amount of knowledge or skills with respect to what is being quizzed on the spot. I did not feel panicked because I am confident that my multiplication skills are fine. </a:t>
            </a:r>
            <a:r>
              <a:rPr lang="en-AU" sz="2200" i="1" dirty="0" smtClean="0"/>
              <a:t>[..] </a:t>
            </a:r>
          </a:p>
          <a:p>
            <a:pPr algn="just"/>
            <a:endParaRPr lang="en-AU" sz="2200" i="1" dirty="0"/>
          </a:p>
          <a:p>
            <a:pPr algn="just"/>
            <a:r>
              <a:rPr lang="en-AU" sz="2200" i="1" dirty="0" smtClean="0"/>
              <a:t>	Something </a:t>
            </a:r>
            <a:r>
              <a:rPr lang="en-AU" sz="2200" i="1" dirty="0"/>
              <a:t>I will NEVER do when I teach math will be multiplication drills. </a:t>
            </a:r>
            <a:r>
              <a:rPr lang="en-AU" sz="2200" i="1" dirty="0">
                <a:solidFill>
                  <a:srgbClr val="C00000"/>
                </a:solidFill>
              </a:rPr>
              <a:t>It traumatizes children that are not finding this activity successful, and it could give them a bad taste for math for the rest of their life.</a:t>
            </a:r>
            <a:endParaRPr lang="en-CA" sz="2200" i="1" dirty="0">
              <a:solidFill>
                <a:srgbClr val="C00000"/>
              </a:solidFill>
            </a:endParaRPr>
          </a:p>
          <a:p>
            <a:endParaRPr lang="en-CA" dirty="0"/>
          </a:p>
        </p:txBody>
      </p:sp>
    </p:spTree>
    <p:extLst>
      <p:ext uri="{BB962C8B-B14F-4D97-AF65-F5344CB8AC3E}">
        <p14:creationId xmlns:p14="http://schemas.microsoft.com/office/powerpoint/2010/main" val="1747555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HMM …</a:t>
            </a:r>
            <a:endParaRPr lang="en-CA" dirty="0"/>
          </a:p>
        </p:txBody>
      </p:sp>
      <p:sp>
        <p:nvSpPr>
          <p:cNvPr id="3" name="Content Placeholder 2"/>
          <p:cNvSpPr>
            <a:spLocks noGrp="1"/>
          </p:cNvSpPr>
          <p:nvPr>
            <p:ph idx="1"/>
          </p:nvPr>
        </p:nvSpPr>
        <p:spPr>
          <a:xfrm>
            <a:off x="539552" y="548680"/>
            <a:ext cx="7848872" cy="4480520"/>
          </a:xfrm>
        </p:spPr>
        <p:txBody>
          <a:bodyPr/>
          <a:lstStyle/>
          <a:p>
            <a:endParaRPr lang="en-CA" sz="2800" dirty="0" smtClean="0"/>
          </a:p>
          <a:p>
            <a:endParaRPr lang="en-CA" sz="2800" dirty="0" smtClean="0"/>
          </a:p>
          <a:p>
            <a:endParaRPr lang="en-CA" sz="2800" dirty="0"/>
          </a:p>
          <a:p>
            <a:r>
              <a:rPr lang="en-CA" sz="2800" dirty="0" smtClean="0"/>
              <a:t>Something has changed in these 36 teachers!</a:t>
            </a:r>
          </a:p>
          <a:p>
            <a:endParaRPr lang="en-CA" sz="2800" dirty="0" smtClean="0"/>
          </a:p>
          <a:p>
            <a:r>
              <a:rPr lang="en-CA" sz="2800" b="1" dirty="0" smtClean="0">
                <a:solidFill>
                  <a:srgbClr val="C00000"/>
                </a:solidFill>
              </a:rPr>
              <a:t>What is it that has changed?</a:t>
            </a:r>
            <a:endParaRPr lang="en-CA" sz="2800" b="1" dirty="0">
              <a:solidFill>
                <a:srgbClr val="C00000"/>
              </a:solidFill>
            </a:endParaRPr>
          </a:p>
        </p:txBody>
      </p:sp>
    </p:spTree>
    <p:extLst>
      <p:ext uri="{BB962C8B-B14F-4D97-AF65-F5344CB8AC3E}">
        <p14:creationId xmlns:p14="http://schemas.microsoft.com/office/powerpoint/2010/main" val="3187894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EMOTIONS </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sz="2200" dirty="0" smtClean="0"/>
              <a:t>the </a:t>
            </a:r>
            <a:r>
              <a:rPr lang="en-AU" sz="2200" dirty="0"/>
              <a:t>fleeting and unstable cousins of beliefs and attitudes (McLeod, </a:t>
            </a:r>
            <a:r>
              <a:rPr lang="en-AU" sz="2200" dirty="0" smtClean="0"/>
              <a:t>1992)</a:t>
            </a:r>
          </a:p>
          <a:p>
            <a:pPr>
              <a:buFont typeface="Arial" panose="020B0604020202020204" pitchFamily="34" charset="0"/>
              <a:buChar char="•"/>
            </a:pPr>
            <a:r>
              <a:rPr lang="en-CA" sz="2200" dirty="0" smtClean="0"/>
              <a:t>a </a:t>
            </a:r>
            <a:r>
              <a:rPr lang="en-CA" sz="2200" dirty="0"/>
              <a:t>reaction to an experience (McLeod, 1992) </a:t>
            </a:r>
            <a:endParaRPr lang="en-CA" sz="2200" dirty="0" smtClean="0"/>
          </a:p>
          <a:p>
            <a:pPr>
              <a:buFont typeface="Arial" panose="020B0604020202020204" pitchFamily="34" charset="0"/>
              <a:buChar char="•"/>
            </a:pPr>
            <a:r>
              <a:rPr lang="en-CA" sz="2200" dirty="0" smtClean="0"/>
              <a:t>or </a:t>
            </a:r>
            <a:r>
              <a:rPr lang="en-CA" sz="2200" dirty="0"/>
              <a:t>a reaction to an interpretation of an experience (</a:t>
            </a:r>
            <a:r>
              <a:rPr lang="en-CA" sz="2200" dirty="0" err="1"/>
              <a:t>Mandler</a:t>
            </a:r>
            <a:r>
              <a:rPr lang="en-CA" sz="2200" dirty="0"/>
              <a:t>, </a:t>
            </a:r>
            <a:r>
              <a:rPr lang="en-CA" sz="2200" dirty="0" smtClean="0"/>
              <a:t>1984)</a:t>
            </a:r>
          </a:p>
          <a:p>
            <a:pPr>
              <a:buFont typeface="Arial" panose="020B0604020202020204" pitchFamily="34" charset="0"/>
              <a:buChar char="•"/>
            </a:pPr>
            <a:r>
              <a:rPr lang="en-AU" sz="2200" dirty="0" smtClean="0"/>
              <a:t>affect </a:t>
            </a:r>
            <a:r>
              <a:rPr lang="en-AU" sz="2200" dirty="0"/>
              <a:t>learning </a:t>
            </a:r>
            <a:r>
              <a:rPr lang="en-AU" sz="2200" dirty="0" smtClean="0"/>
              <a:t>(</a:t>
            </a:r>
            <a:r>
              <a:rPr lang="en-CA" sz="2200" dirty="0" err="1"/>
              <a:t>Zan</a:t>
            </a:r>
            <a:r>
              <a:rPr lang="en-CA" sz="2200" dirty="0"/>
              <a:t>, Brown, Evans &amp; </a:t>
            </a:r>
            <a:r>
              <a:rPr lang="en-CA" sz="2200" dirty="0" err="1"/>
              <a:t>Hannula</a:t>
            </a:r>
            <a:r>
              <a:rPr lang="en-CA" sz="2200" dirty="0"/>
              <a:t>, 2006) </a:t>
            </a:r>
            <a:r>
              <a:rPr lang="en-CA" sz="2200" dirty="0" smtClean="0"/>
              <a:t> </a:t>
            </a:r>
          </a:p>
          <a:p>
            <a:pPr>
              <a:buFont typeface="Arial" panose="020B0604020202020204" pitchFamily="34" charset="0"/>
              <a:buChar char="•"/>
            </a:pPr>
            <a:r>
              <a:rPr lang="en-CA" sz="2200" dirty="0" smtClean="0"/>
              <a:t>affect cognitive </a:t>
            </a:r>
            <a:r>
              <a:rPr lang="en-CA" sz="2200" dirty="0"/>
              <a:t>processing </a:t>
            </a:r>
            <a:r>
              <a:rPr lang="en-CA" sz="2200" dirty="0" smtClean="0"/>
              <a:t>(</a:t>
            </a:r>
            <a:r>
              <a:rPr lang="en-CA" sz="2200" dirty="0" err="1"/>
              <a:t>Hannula</a:t>
            </a:r>
            <a:r>
              <a:rPr lang="en-CA" sz="2200" dirty="0"/>
              <a:t>, </a:t>
            </a:r>
            <a:r>
              <a:rPr lang="en-CA" sz="2200" dirty="0" smtClean="0"/>
              <a:t>2002) </a:t>
            </a:r>
          </a:p>
          <a:p>
            <a:pPr>
              <a:buFont typeface="Arial" panose="020B0604020202020204" pitchFamily="34" charset="0"/>
              <a:buChar char="•"/>
            </a:pPr>
            <a:r>
              <a:rPr lang="en-CA" sz="2200" dirty="0" smtClean="0"/>
              <a:t>affect actions </a:t>
            </a:r>
            <a:r>
              <a:rPr lang="en-CA" sz="2200" dirty="0"/>
              <a:t>(</a:t>
            </a:r>
            <a:r>
              <a:rPr lang="en-CA" sz="2200" dirty="0" err="1"/>
              <a:t>Hannula</a:t>
            </a:r>
            <a:r>
              <a:rPr lang="en-CA" sz="2200" dirty="0"/>
              <a:t>, 2002; Tobias, 1978</a:t>
            </a:r>
            <a:r>
              <a:rPr lang="en-CA" sz="2200" dirty="0" smtClean="0"/>
              <a:t>) </a:t>
            </a:r>
            <a:endParaRPr lang="en-CA" sz="2200" dirty="0"/>
          </a:p>
          <a:p>
            <a:pPr>
              <a:buFont typeface="Arial" panose="020B0604020202020204" pitchFamily="34" charset="0"/>
              <a:buChar char="•"/>
            </a:pPr>
            <a:r>
              <a:rPr lang="en-CA" sz="2200" dirty="0" smtClean="0"/>
              <a:t>negative </a:t>
            </a:r>
            <a:r>
              <a:rPr lang="en-CA" sz="2200" dirty="0"/>
              <a:t>emotions can reify into more stable and disassociated manifestations of fear, phobia, and hatred (</a:t>
            </a:r>
            <a:r>
              <a:rPr lang="en-CA" sz="2200" dirty="0" err="1"/>
              <a:t>DiMartino</a:t>
            </a:r>
            <a:r>
              <a:rPr lang="en-CA" sz="2200" dirty="0"/>
              <a:t> &amp; </a:t>
            </a:r>
            <a:r>
              <a:rPr lang="en-CA" sz="2200" dirty="0" err="1"/>
              <a:t>Zan</a:t>
            </a:r>
            <a:r>
              <a:rPr lang="en-CA" sz="2200" dirty="0"/>
              <a:t>, 2012; Tobias, 1978</a:t>
            </a:r>
            <a:r>
              <a:rPr lang="en-CA" sz="2200" dirty="0" smtClean="0"/>
              <a:t>)</a:t>
            </a:r>
          </a:p>
        </p:txBody>
      </p:sp>
    </p:spTree>
    <p:extLst>
      <p:ext uri="{BB962C8B-B14F-4D97-AF65-F5344CB8AC3E}">
        <p14:creationId xmlns:p14="http://schemas.microsoft.com/office/powerpoint/2010/main" val="399485960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EMOTIONS </a:t>
            </a:r>
            <a:r>
              <a:rPr lang="en-CA" dirty="0" smtClean="0">
                <a:latin typeface="Arial"/>
                <a:cs typeface="Arial"/>
              </a:rPr>
              <a:t> ↔ ACTIONS</a:t>
            </a:r>
            <a:endParaRPr lang="en-CA" dirty="0"/>
          </a:p>
        </p:txBody>
      </p:sp>
      <p:sp>
        <p:nvSpPr>
          <p:cNvPr id="3" name="Content Placeholder 2"/>
          <p:cNvSpPr>
            <a:spLocks noGrp="1"/>
          </p:cNvSpPr>
          <p:nvPr>
            <p:ph idx="1"/>
          </p:nvPr>
        </p:nvSpPr>
        <p:spPr>
          <a:xfrm>
            <a:off x="685800" y="548680"/>
            <a:ext cx="7414592" cy="4480520"/>
          </a:xfrm>
        </p:spPr>
        <p:txBody>
          <a:bodyPr/>
          <a:lstStyle/>
          <a:p>
            <a:pPr algn="just"/>
            <a:r>
              <a:rPr lang="en-CA" sz="2400" dirty="0" smtClean="0"/>
              <a:t>	</a:t>
            </a:r>
            <a:endParaRPr lang="en-CA" sz="2400" dirty="0"/>
          </a:p>
          <a:p>
            <a:pPr algn="just">
              <a:buFont typeface="Arial" panose="020B0604020202020204" pitchFamily="34" charset="0"/>
              <a:buChar char="•"/>
            </a:pPr>
            <a:r>
              <a:rPr lang="en-CA" sz="2400" dirty="0" smtClean="0"/>
              <a:t>emotions exist</a:t>
            </a:r>
            <a:r>
              <a:rPr lang="en-CA" sz="2400" b="1" dirty="0" smtClean="0">
                <a:solidFill>
                  <a:srgbClr val="C00000"/>
                </a:solidFill>
              </a:rPr>
              <a:t> </a:t>
            </a:r>
            <a:r>
              <a:rPr lang="en-CA" sz="2400" b="1" dirty="0" smtClean="0">
                <a:solidFill>
                  <a:srgbClr val="C00000"/>
                </a:solidFill>
                <a:sym typeface="Wingdings"/>
              </a:rPr>
              <a:t></a:t>
            </a:r>
            <a:endParaRPr lang="en-CA" sz="2400" b="1" dirty="0" smtClean="0">
              <a:solidFill>
                <a:srgbClr val="C00000"/>
              </a:solidFill>
            </a:endParaRPr>
          </a:p>
          <a:p>
            <a:pPr algn="just">
              <a:buFont typeface="Arial" panose="020B0604020202020204" pitchFamily="34" charset="0"/>
              <a:buChar char="•"/>
            </a:pPr>
            <a:r>
              <a:rPr lang="en-CA" sz="2400" dirty="0" smtClean="0"/>
              <a:t>emotions simultaneously </a:t>
            </a:r>
            <a:r>
              <a:rPr lang="en-CA" sz="2400" dirty="0"/>
              <a:t>emerge from, and shape </a:t>
            </a:r>
            <a:r>
              <a:rPr lang="en-CA" sz="2400" dirty="0" smtClean="0"/>
              <a:t>experience</a:t>
            </a:r>
            <a:r>
              <a:rPr lang="en-CA" sz="2400" b="1" dirty="0">
                <a:solidFill>
                  <a:srgbClr val="C00000"/>
                </a:solidFill>
              </a:rPr>
              <a:t> </a:t>
            </a:r>
            <a:r>
              <a:rPr lang="en-CA" sz="2400" b="1" dirty="0" smtClean="0">
                <a:solidFill>
                  <a:srgbClr val="C00000"/>
                </a:solidFill>
                <a:sym typeface="Wingdings"/>
              </a:rPr>
              <a:t></a:t>
            </a:r>
            <a:endParaRPr lang="en-CA" sz="2400" dirty="0" smtClean="0"/>
          </a:p>
          <a:p>
            <a:pPr algn="just">
              <a:buFont typeface="Arial" panose="020B0604020202020204" pitchFamily="34" charset="0"/>
              <a:buChar char="•"/>
            </a:pPr>
            <a:r>
              <a:rPr lang="en-CA" sz="2400" dirty="0" smtClean="0"/>
              <a:t>emotions </a:t>
            </a:r>
            <a:r>
              <a:rPr lang="en-CA" sz="2400" dirty="0"/>
              <a:t>then </a:t>
            </a:r>
            <a:r>
              <a:rPr lang="en-CA" sz="2400" dirty="0" smtClean="0"/>
              <a:t>regulates </a:t>
            </a:r>
            <a:r>
              <a:rPr lang="en-CA" sz="2400" dirty="0"/>
              <a:t>future </a:t>
            </a:r>
            <a:r>
              <a:rPr lang="en-CA" sz="2400" dirty="0" smtClean="0"/>
              <a:t>actions</a:t>
            </a:r>
            <a:r>
              <a:rPr lang="en-CA" sz="2400" b="1" dirty="0">
                <a:solidFill>
                  <a:srgbClr val="C00000"/>
                </a:solidFill>
              </a:rPr>
              <a:t> </a:t>
            </a:r>
            <a:r>
              <a:rPr lang="en-CA" sz="2400" b="1" dirty="0" smtClean="0">
                <a:solidFill>
                  <a:srgbClr val="C00000"/>
                </a:solidFill>
                <a:sym typeface="Wingdings"/>
              </a:rPr>
              <a:t></a:t>
            </a:r>
            <a:r>
              <a:rPr lang="en-CA" sz="2400" dirty="0" smtClean="0"/>
              <a:t> </a:t>
            </a:r>
          </a:p>
          <a:p>
            <a:pPr algn="just">
              <a:buFont typeface="Arial" panose="020B0604020202020204" pitchFamily="34" charset="0"/>
              <a:buChar char="•"/>
            </a:pPr>
            <a:endParaRPr lang="en-CA" sz="2400" dirty="0"/>
          </a:p>
          <a:p>
            <a:pPr algn="just">
              <a:buFont typeface="Arial" panose="020B0604020202020204" pitchFamily="34" charset="0"/>
              <a:buChar char="•"/>
            </a:pPr>
            <a:r>
              <a:rPr lang="en-CA" sz="2400" dirty="0" smtClean="0"/>
              <a:t>how does this happen</a:t>
            </a:r>
            <a:r>
              <a:rPr lang="en-CA" sz="2400" b="1" dirty="0" smtClean="0">
                <a:solidFill>
                  <a:srgbClr val="C00000"/>
                </a:solidFill>
              </a:rPr>
              <a:t>?</a:t>
            </a:r>
            <a:r>
              <a:rPr lang="en-CA" sz="2400" dirty="0" smtClean="0"/>
              <a:t>  </a:t>
            </a:r>
          </a:p>
          <a:p>
            <a:pPr algn="just">
              <a:buFont typeface="Arial" panose="020B0604020202020204" pitchFamily="34" charset="0"/>
              <a:buChar char="•"/>
            </a:pPr>
            <a:r>
              <a:rPr lang="en-CA" sz="2400" dirty="0" smtClean="0"/>
              <a:t>what </a:t>
            </a:r>
            <a:r>
              <a:rPr lang="en-CA" sz="2400" dirty="0"/>
              <a:t>psychological mechanisms link emotions to actions</a:t>
            </a:r>
            <a:r>
              <a:rPr lang="en-CA" sz="2400" b="1" dirty="0">
                <a:solidFill>
                  <a:srgbClr val="C00000"/>
                </a:solidFill>
              </a:rPr>
              <a:t>?</a:t>
            </a:r>
            <a:r>
              <a:rPr lang="en-CA" sz="2400" dirty="0"/>
              <a:t> </a:t>
            </a:r>
          </a:p>
        </p:txBody>
      </p:sp>
    </p:spTree>
    <p:extLst>
      <p:ext uri="{BB962C8B-B14F-4D97-AF65-F5344CB8AC3E}">
        <p14:creationId xmlns:p14="http://schemas.microsoft.com/office/powerpoint/2010/main" val="4047703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EMOTIONS &amp; PHENOMENOLOGY</a:t>
            </a:r>
            <a:endParaRPr lang="en-CA" dirty="0"/>
          </a:p>
        </p:txBody>
      </p:sp>
      <p:sp>
        <p:nvSpPr>
          <p:cNvPr id="3" name="Content Placeholder 2"/>
          <p:cNvSpPr>
            <a:spLocks noGrp="1"/>
          </p:cNvSpPr>
          <p:nvPr>
            <p:ph idx="1"/>
          </p:nvPr>
        </p:nvSpPr>
        <p:spPr>
          <a:xfrm>
            <a:off x="685800" y="548680"/>
            <a:ext cx="6982544" cy="4480520"/>
          </a:xfrm>
        </p:spPr>
        <p:txBody>
          <a:bodyPr/>
          <a:lstStyle/>
          <a:p>
            <a:r>
              <a:rPr lang="en-CA" dirty="0" smtClean="0"/>
              <a:t>	</a:t>
            </a:r>
          </a:p>
          <a:p>
            <a:endParaRPr lang="en-CA" sz="2400" i="1" dirty="0"/>
          </a:p>
          <a:p>
            <a:pPr algn="just"/>
            <a:r>
              <a:rPr lang="en-CA" sz="2400" i="1" dirty="0" smtClean="0"/>
              <a:t>	The </a:t>
            </a:r>
            <a:r>
              <a:rPr lang="en-CA" sz="2400" i="1" dirty="0"/>
              <a:t>variety of emotional phenomena and the complexity of their inter-relations and sources is well enough understood subjectively. However, as soon as psychology leaves the plane of phenomenology, then it seems that it is allowed to investigate only the most obvious </a:t>
            </a:r>
            <a:r>
              <a:rPr lang="en-CA" sz="2400" i="1" dirty="0" smtClean="0"/>
              <a:t>states. </a:t>
            </a:r>
          </a:p>
          <a:p>
            <a:pPr algn="r"/>
            <a:r>
              <a:rPr lang="en-CA" sz="2400" i="1" dirty="0" smtClean="0"/>
              <a:t>- </a:t>
            </a:r>
            <a:r>
              <a:rPr lang="en-CA" sz="2400" i="1" dirty="0" err="1" smtClean="0"/>
              <a:t>Leont’ev</a:t>
            </a:r>
            <a:endParaRPr lang="en-CA" dirty="0"/>
          </a:p>
          <a:p>
            <a:endParaRPr lang="en-CA" dirty="0"/>
          </a:p>
        </p:txBody>
      </p:sp>
    </p:spTree>
    <p:extLst>
      <p:ext uri="{BB962C8B-B14F-4D97-AF65-F5344CB8AC3E}">
        <p14:creationId xmlns:p14="http://schemas.microsoft.com/office/powerpoint/2010/main" val="17362427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EMOTIONS &amp; PHENOMENOLOGY</a:t>
            </a:r>
            <a:endParaRPr lang="en-CA" dirty="0"/>
          </a:p>
        </p:txBody>
      </p:sp>
      <p:sp>
        <p:nvSpPr>
          <p:cNvPr id="3" name="Content Placeholder 2"/>
          <p:cNvSpPr>
            <a:spLocks noGrp="1"/>
          </p:cNvSpPr>
          <p:nvPr>
            <p:ph idx="1"/>
          </p:nvPr>
        </p:nvSpPr>
        <p:spPr>
          <a:xfrm>
            <a:off x="685800" y="548680"/>
            <a:ext cx="6982544" cy="4480520"/>
          </a:xfrm>
        </p:spPr>
        <p:txBody>
          <a:bodyPr/>
          <a:lstStyle/>
          <a:p>
            <a:r>
              <a:rPr lang="en-CA" dirty="0" smtClean="0"/>
              <a:t>	</a:t>
            </a:r>
          </a:p>
          <a:p>
            <a:endParaRPr lang="en-CA" sz="2400" i="1" dirty="0"/>
          </a:p>
          <a:p>
            <a:pPr algn="just"/>
            <a:r>
              <a:rPr lang="en-CA" sz="2400" i="1" dirty="0" smtClean="0"/>
              <a:t>	The </a:t>
            </a:r>
            <a:r>
              <a:rPr lang="en-CA" sz="2400" i="1" dirty="0"/>
              <a:t>variety of emotional phenomena and the complexity of their inter-relations and sources is well enough understood subjectively. However, </a:t>
            </a:r>
            <a:r>
              <a:rPr lang="en-CA" sz="2400" i="1" dirty="0">
                <a:solidFill>
                  <a:srgbClr val="C00000"/>
                </a:solidFill>
              </a:rPr>
              <a:t>as soon as psychology leaves the plane of phenomenology, then it seems that it is allowed to investigate only the most obvious </a:t>
            </a:r>
            <a:r>
              <a:rPr lang="en-CA" sz="2400" i="1" dirty="0" smtClean="0">
                <a:solidFill>
                  <a:srgbClr val="C00000"/>
                </a:solidFill>
              </a:rPr>
              <a:t>states</a:t>
            </a:r>
            <a:r>
              <a:rPr lang="en-CA" sz="2400" i="1" dirty="0" smtClean="0"/>
              <a:t>. </a:t>
            </a:r>
          </a:p>
          <a:p>
            <a:pPr algn="r"/>
            <a:r>
              <a:rPr lang="en-CA" sz="2400" i="1" dirty="0" smtClean="0"/>
              <a:t>- </a:t>
            </a:r>
            <a:r>
              <a:rPr lang="en-CA" sz="2400" i="1" dirty="0" err="1" smtClean="0"/>
              <a:t>Leont’ev</a:t>
            </a:r>
            <a:endParaRPr lang="en-CA" dirty="0"/>
          </a:p>
          <a:p>
            <a:endParaRPr lang="en-CA" dirty="0"/>
          </a:p>
        </p:txBody>
      </p:sp>
    </p:spTree>
    <p:extLst>
      <p:ext uri="{BB962C8B-B14F-4D97-AF65-F5344CB8AC3E}">
        <p14:creationId xmlns:p14="http://schemas.microsoft.com/office/powerpoint/2010/main" val="42041486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lgn="ctr"/>
            <a:endParaRPr lang="en-CA" sz="4800" b="1" dirty="0" smtClean="0">
              <a:solidFill>
                <a:schemeClr val="bg1">
                  <a:lumMod val="50000"/>
                </a:schemeClr>
              </a:solidFill>
            </a:endParaRPr>
          </a:p>
          <a:p>
            <a:pPr algn="ctr"/>
            <a:endParaRPr lang="en-CA" sz="4800" b="1" dirty="0" smtClean="0">
              <a:solidFill>
                <a:schemeClr val="bg1">
                  <a:lumMod val="50000"/>
                </a:schemeClr>
              </a:solidFill>
            </a:endParaRPr>
          </a:p>
          <a:p>
            <a:pPr algn="ctr"/>
            <a:r>
              <a:rPr lang="en-CA" sz="4800" b="1" dirty="0" smtClean="0">
                <a:solidFill>
                  <a:schemeClr val="bg1">
                    <a:lumMod val="50000"/>
                  </a:schemeClr>
                </a:solidFill>
              </a:rPr>
              <a:t>some context</a:t>
            </a:r>
            <a:endParaRPr lang="en-CA" sz="4800" b="1" dirty="0">
              <a:solidFill>
                <a:schemeClr val="bg1">
                  <a:lumMod val="50000"/>
                </a:schemeClr>
              </a:solidFill>
            </a:endParaRPr>
          </a:p>
        </p:txBody>
      </p:sp>
    </p:spTree>
    <p:extLst>
      <p:ext uri="{BB962C8B-B14F-4D97-AF65-F5344CB8AC3E}">
        <p14:creationId xmlns:p14="http://schemas.microsoft.com/office/powerpoint/2010/main" val="236305094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611560" y="908720"/>
            <a:ext cx="7128792" cy="3456384"/>
          </a:xfrm>
          <a:prstGeom prst="roundRect">
            <a:avLst/>
          </a:prstGeom>
          <a:noFill/>
          <a:ln w="7620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Rounded Rectangle 6"/>
          <p:cNvSpPr/>
          <p:nvPr/>
        </p:nvSpPr>
        <p:spPr bwMode="auto">
          <a:xfrm>
            <a:off x="1619672" y="1196752"/>
            <a:ext cx="5256584" cy="1368152"/>
          </a:xfrm>
          <a:prstGeom prst="roundRect">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p:cNvSpPr>
            <a:spLocks noGrp="1"/>
          </p:cNvSpPr>
          <p:nvPr>
            <p:ph type="title"/>
          </p:nvPr>
        </p:nvSpPr>
        <p:spPr/>
        <p:txBody>
          <a:bodyPr/>
          <a:lstStyle/>
          <a:p>
            <a:r>
              <a:rPr lang="en-CA" dirty="0" smtClean="0"/>
              <a:t>LEONT'EV  &amp; ACTIVITY THEORY</a:t>
            </a:r>
            <a:endParaRPr lang="en-CA" dirty="0"/>
          </a:p>
        </p:txBody>
      </p:sp>
      <p:sp>
        <p:nvSpPr>
          <p:cNvPr id="4" name="TextBox 3"/>
          <p:cNvSpPr txBox="1"/>
          <p:nvPr/>
        </p:nvSpPr>
        <p:spPr>
          <a:xfrm>
            <a:off x="1979712" y="1628800"/>
            <a:ext cx="1368152" cy="523220"/>
          </a:xfrm>
          <a:prstGeom prst="rect">
            <a:avLst/>
          </a:prstGeom>
          <a:noFill/>
        </p:spPr>
        <p:txBody>
          <a:bodyPr wrap="square" rtlCol="0">
            <a:spAutoFit/>
          </a:bodyPr>
          <a:lstStyle/>
          <a:p>
            <a:r>
              <a:rPr lang="en-CA" sz="2800" b="1" dirty="0" smtClean="0">
                <a:solidFill>
                  <a:srgbClr val="C00000"/>
                </a:solidFill>
              </a:rPr>
              <a:t>NEED</a:t>
            </a:r>
            <a:endParaRPr lang="en-CA" sz="2800" b="1" dirty="0">
              <a:solidFill>
                <a:srgbClr val="C00000"/>
              </a:solidFill>
            </a:endParaRPr>
          </a:p>
        </p:txBody>
      </p:sp>
      <p:sp>
        <p:nvSpPr>
          <p:cNvPr id="5" name="TextBox 4"/>
          <p:cNvSpPr txBox="1"/>
          <p:nvPr/>
        </p:nvSpPr>
        <p:spPr>
          <a:xfrm>
            <a:off x="4932040" y="1628799"/>
            <a:ext cx="1728192" cy="523220"/>
          </a:xfrm>
          <a:prstGeom prst="rect">
            <a:avLst/>
          </a:prstGeom>
          <a:noFill/>
        </p:spPr>
        <p:txBody>
          <a:bodyPr wrap="square" rtlCol="0">
            <a:spAutoFit/>
          </a:bodyPr>
          <a:lstStyle/>
          <a:p>
            <a:r>
              <a:rPr lang="en-CA" sz="2800" b="1" dirty="0" smtClean="0">
                <a:solidFill>
                  <a:srgbClr val="C00000"/>
                </a:solidFill>
              </a:rPr>
              <a:t>OBJECT</a:t>
            </a:r>
            <a:endParaRPr lang="en-CA" sz="2800" b="1" dirty="0">
              <a:solidFill>
                <a:srgbClr val="C00000"/>
              </a:solidFill>
            </a:endParaRPr>
          </a:p>
        </p:txBody>
      </p:sp>
      <p:pic>
        <p:nvPicPr>
          <p:cNvPr id="1026" name="Picture 2" descr="http://cdns2.freepik.com/free-photo/loop-with-two-arrows_318-9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441917"/>
            <a:ext cx="1077757" cy="8969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99592" y="3140968"/>
            <a:ext cx="3096344" cy="830997"/>
          </a:xfrm>
          <a:prstGeom prst="rect">
            <a:avLst/>
          </a:prstGeom>
          <a:solidFill>
            <a:srgbClr val="FFC000"/>
          </a:solidFill>
        </p:spPr>
        <p:txBody>
          <a:bodyPr wrap="square" rtlCol="0">
            <a:spAutoFit/>
          </a:bodyPr>
          <a:lstStyle/>
          <a:p>
            <a:r>
              <a:rPr lang="en-CA" b="1" i="1" dirty="0" smtClean="0"/>
              <a:t>concrete-objective need	</a:t>
            </a:r>
            <a:endParaRPr lang="en-CA" dirty="0"/>
          </a:p>
        </p:txBody>
      </p:sp>
      <p:sp>
        <p:nvSpPr>
          <p:cNvPr id="10" name="TextBox 9"/>
          <p:cNvSpPr txBox="1"/>
          <p:nvPr/>
        </p:nvSpPr>
        <p:spPr>
          <a:xfrm>
            <a:off x="4355976" y="3131577"/>
            <a:ext cx="3096344" cy="830997"/>
          </a:xfrm>
          <a:prstGeom prst="rect">
            <a:avLst/>
          </a:prstGeom>
          <a:solidFill>
            <a:srgbClr val="FFC000"/>
          </a:solidFill>
        </p:spPr>
        <p:txBody>
          <a:bodyPr wrap="square" rtlCol="0">
            <a:spAutoFit/>
          </a:bodyPr>
          <a:lstStyle/>
          <a:p>
            <a:pPr algn="r"/>
            <a:r>
              <a:rPr lang="en-CA" b="1" i="1" dirty="0"/>
              <a:t>objective-functional need</a:t>
            </a:r>
            <a:endParaRPr lang="en-CA" dirty="0"/>
          </a:p>
        </p:txBody>
      </p:sp>
      <p:cxnSp>
        <p:nvCxnSpPr>
          <p:cNvPr id="15" name="Straight Arrow Connector 14"/>
          <p:cNvCxnSpPr/>
          <p:nvPr/>
        </p:nvCxnSpPr>
        <p:spPr bwMode="auto">
          <a:xfrm flipH="1">
            <a:off x="3203848" y="2564904"/>
            <a:ext cx="360040" cy="566673"/>
          </a:xfrm>
          <a:prstGeom prst="straightConnector1">
            <a:avLst/>
          </a:prstGeom>
          <a:solidFill>
            <a:schemeClr val="accent1"/>
          </a:solidFill>
          <a:ln w="3810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a:off x="4716016" y="2564904"/>
            <a:ext cx="360040" cy="576064"/>
          </a:xfrm>
          <a:prstGeom prst="straightConnector1">
            <a:avLst/>
          </a:prstGeom>
          <a:solidFill>
            <a:schemeClr val="accent1"/>
          </a:solidFill>
          <a:ln w="3810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a:off x="1979712" y="4509120"/>
            <a:ext cx="4500500" cy="646331"/>
          </a:xfrm>
          <a:prstGeom prst="rect">
            <a:avLst/>
          </a:prstGeom>
          <a:noFill/>
        </p:spPr>
        <p:txBody>
          <a:bodyPr wrap="square" rtlCol="0">
            <a:spAutoFit/>
          </a:bodyPr>
          <a:lstStyle/>
          <a:p>
            <a:pPr algn="ctr"/>
            <a:r>
              <a:rPr lang="en-CA" sz="3600" b="1" dirty="0" smtClean="0">
                <a:solidFill>
                  <a:srgbClr val="C00000"/>
                </a:solidFill>
              </a:rPr>
              <a:t>MOTIVE</a:t>
            </a:r>
            <a:endParaRPr lang="en-CA" sz="3600" b="1" dirty="0">
              <a:solidFill>
                <a:srgbClr val="C00000"/>
              </a:solidFill>
            </a:endParaRPr>
          </a:p>
        </p:txBody>
      </p:sp>
    </p:spTree>
    <p:extLst>
      <p:ext uri="{BB962C8B-B14F-4D97-AF65-F5344CB8AC3E}">
        <p14:creationId xmlns:p14="http://schemas.microsoft.com/office/powerpoint/2010/main" val="4056064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4" grpId="0"/>
      <p:bldP spid="5" grpId="0"/>
      <p:bldP spid="8" grpId="0" animBg="1"/>
      <p:bldP spid="10"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331640" y="2708920"/>
            <a:ext cx="2376264" cy="201622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p:cNvSpPr>
            <a:spLocks noGrp="1"/>
          </p:cNvSpPr>
          <p:nvPr>
            <p:ph type="title"/>
          </p:nvPr>
        </p:nvSpPr>
        <p:spPr/>
        <p:txBody>
          <a:bodyPr/>
          <a:lstStyle/>
          <a:p>
            <a:r>
              <a:rPr lang="en-CA" dirty="0"/>
              <a:t>LEONT'EV  &amp; ACTIVITY THEORY</a:t>
            </a:r>
          </a:p>
        </p:txBody>
      </p:sp>
      <p:sp>
        <p:nvSpPr>
          <p:cNvPr id="3" name="Content Placeholder 2"/>
          <p:cNvSpPr>
            <a:spLocks noGrp="1"/>
          </p:cNvSpPr>
          <p:nvPr>
            <p:ph idx="1"/>
          </p:nvPr>
        </p:nvSpPr>
        <p:spPr/>
        <p:txBody>
          <a:bodyPr/>
          <a:lstStyle/>
          <a:p>
            <a:pPr algn="ctr"/>
            <a:r>
              <a:rPr lang="en-CA" sz="3600" b="1" dirty="0" smtClean="0">
                <a:solidFill>
                  <a:srgbClr val="C00000"/>
                </a:solidFill>
              </a:rPr>
              <a:t>MOTIVES  </a:t>
            </a:r>
            <a:r>
              <a:rPr lang="en-CA" sz="3600" b="1" dirty="0" smtClean="0">
                <a:solidFill>
                  <a:srgbClr val="C00000"/>
                </a:solidFill>
                <a:latin typeface="Arial"/>
                <a:cs typeface="Arial"/>
              </a:rPr>
              <a:t>↔  ACTIONS</a:t>
            </a:r>
          </a:p>
          <a:p>
            <a:pPr algn="ctr"/>
            <a:endParaRPr lang="en-CA" sz="1600" b="1" dirty="0">
              <a:solidFill>
                <a:srgbClr val="C00000"/>
              </a:solidFill>
              <a:latin typeface="Arial"/>
              <a:cs typeface="Arial"/>
            </a:endParaRPr>
          </a:p>
          <a:p>
            <a:pPr algn="just"/>
            <a:r>
              <a:rPr lang="en-CA" sz="2000" dirty="0" smtClean="0"/>
              <a:t>	</a:t>
            </a:r>
            <a:r>
              <a:rPr lang="en-CA" sz="2000" i="1" dirty="0" smtClean="0"/>
              <a:t>Such </a:t>
            </a:r>
            <a:r>
              <a:rPr lang="en-CA" sz="2000" i="1" dirty="0"/>
              <a:t>breaking down is the result of the fact that activity necessarily becomes multi-motivational, that is, it responds simultaneously to two or more motives. </a:t>
            </a:r>
            <a:endParaRPr lang="en-CA" sz="2000" i="1" dirty="0" smtClean="0"/>
          </a:p>
          <a:p>
            <a:pPr algn="r"/>
            <a:r>
              <a:rPr lang="en-CA" sz="2000" dirty="0" smtClean="0"/>
              <a:t>- </a:t>
            </a:r>
            <a:r>
              <a:rPr lang="en-CA" sz="2000" dirty="0" err="1" smtClean="0"/>
              <a:t>Leont’ev</a:t>
            </a:r>
            <a:endParaRPr lang="en-CA" sz="2000" dirty="0" smtClean="0"/>
          </a:p>
          <a:p>
            <a:pPr marL="857250" lvl="2" indent="0">
              <a:buNone/>
            </a:pPr>
            <a:r>
              <a:rPr lang="en-CA" sz="3200" b="1" dirty="0" smtClean="0">
                <a:solidFill>
                  <a:srgbClr val="C00000"/>
                </a:solidFill>
              </a:rPr>
              <a:t>MOTIVE 1</a:t>
            </a:r>
          </a:p>
          <a:p>
            <a:pPr marL="857250" lvl="2" indent="0">
              <a:buNone/>
            </a:pPr>
            <a:r>
              <a:rPr lang="en-CA" sz="3200" b="1" dirty="0" smtClean="0">
                <a:solidFill>
                  <a:srgbClr val="C00000"/>
                </a:solidFill>
              </a:rPr>
              <a:t>MOTIVE 2    </a:t>
            </a:r>
            <a:r>
              <a:rPr lang="en-CA" sz="3200" b="1" dirty="0" smtClean="0">
                <a:solidFill>
                  <a:srgbClr val="C00000"/>
                </a:solidFill>
                <a:latin typeface="Arial"/>
                <a:cs typeface="Arial"/>
              </a:rPr>
              <a:t>↔  </a:t>
            </a:r>
            <a:r>
              <a:rPr lang="en-CA" sz="3200" b="1" dirty="0">
                <a:solidFill>
                  <a:srgbClr val="C00000"/>
                </a:solidFill>
                <a:latin typeface="Arial"/>
                <a:cs typeface="Arial"/>
              </a:rPr>
              <a:t>ACTIONS</a:t>
            </a:r>
            <a:endParaRPr lang="en-CA" sz="3200" b="1" dirty="0" smtClean="0">
              <a:solidFill>
                <a:srgbClr val="C00000"/>
              </a:solidFill>
            </a:endParaRPr>
          </a:p>
          <a:p>
            <a:pPr marL="857250" lvl="2" indent="0">
              <a:buNone/>
            </a:pPr>
            <a:r>
              <a:rPr lang="en-CA" sz="3200" b="1" dirty="0" smtClean="0">
                <a:solidFill>
                  <a:srgbClr val="C00000"/>
                </a:solidFill>
              </a:rPr>
              <a:t>MOTIVE 3</a:t>
            </a:r>
            <a:endParaRPr lang="en-CA" sz="3200" b="1" dirty="0">
              <a:solidFill>
                <a:srgbClr val="C00000"/>
              </a:solidFill>
            </a:endParaRPr>
          </a:p>
        </p:txBody>
      </p:sp>
    </p:spTree>
    <p:extLst>
      <p:ext uri="{BB962C8B-B14F-4D97-AF65-F5344CB8AC3E}">
        <p14:creationId xmlns:p14="http://schemas.microsoft.com/office/powerpoint/2010/main" val="12130878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331640" y="2708920"/>
            <a:ext cx="2376264" cy="201622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Content Placeholder 2"/>
          <p:cNvSpPr>
            <a:spLocks noGrp="1"/>
          </p:cNvSpPr>
          <p:nvPr>
            <p:ph idx="1"/>
          </p:nvPr>
        </p:nvSpPr>
        <p:spPr/>
        <p:txBody>
          <a:bodyPr/>
          <a:lstStyle/>
          <a:p>
            <a:pPr algn="ctr"/>
            <a:r>
              <a:rPr lang="en-CA" sz="3600" b="1" dirty="0" smtClean="0">
                <a:solidFill>
                  <a:srgbClr val="C00000"/>
                </a:solidFill>
              </a:rPr>
              <a:t>MOTIVES  </a:t>
            </a:r>
            <a:r>
              <a:rPr lang="en-CA" sz="3600" b="1" dirty="0" smtClean="0">
                <a:solidFill>
                  <a:srgbClr val="C00000"/>
                </a:solidFill>
                <a:latin typeface="Arial"/>
                <a:cs typeface="Arial"/>
              </a:rPr>
              <a:t>↔  ACTIONS</a:t>
            </a:r>
          </a:p>
          <a:p>
            <a:pPr algn="ctr"/>
            <a:endParaRPr lang="en-CA" sz="1600" b="1" dirty="0">
              <a:solidFill>
                <a:srgbClr val="C00000"/>
              </a:solidFill>
              <a:latin typeface="Arial"/>
              <a:cs typeface="Arial"/>
            </a:endParaRPr>
          </a:p>
          <a:p>
            <a:pPr algn="just"/>
            <a:r>
              <a:rPr lang="en-CA" sz="2000" dirty="0" smtClean="0"/>
              <a:t>	</a:t>
            </a:r>
            <a:r>
              <a:rPr lang="en-CA" sz="2000" i="1" dirty="0" smtClean="0"/>
              <a:t>Such </a:t>
            </a:r>
            <a:r>
              <a:rPr lang="en-CA" sz="2000" i="1" dirty="0"/>
              <a:t>breaking down is the result of the fact that activity necessarily becomes multi-motivational, that is, it responds simultaneously to two or more motives. </a:t>
            </a:r>
            <a:endParaRPr lang="en-CA" sz="2000" i="1" dirty="0" smtClean="0"/>
          </a:p>
          <a:p>
            <a:pPr algn="r"/>
            <a:r>
              <a:rPr lang="en-CA" sz="2000" dirty="0" smtClean="0"/>
              <a:t>- </a:t>
            </a:r>
            <a:r>
              <a:rPr lang="en-CA" sz="2000" dirty="0" err="1" smtClean="0"/>
              <a:t>Leont’ev</a:t>
            </a:r>
            <a:endParaRPr lang="en-CA" sz="2000" dirty="0" smtClean="0"/>
          </a:p>
          <a:p>
            <a:pPr marL="857250" lvl="2" indent="0">
              <a:buNone/>
            </a:pPr>
            <a:r>
              <a:rPr lang="en-CA" sz="3200" b="1" dirty="0" smtClean="0">
                <a:solidFill>
                  <a:srgbClr val="C00000"/>
                </a:solidFill>
              </a:rPr>
              <a:t>MOTIVE 1</a:t>
            </a:r>
          </a:p>
          <a:p>
            <a:pPr marL="857250" lvl="2" indent="0">
              <a:buNone/>
            </a:pPr>
            <a:r>
              <a:rPr lang="en-CA" sz="3200" b="1" dirty="0" smtClean="0">
                <a:solidFill>
                  <a:srgbClr val="C00000"/>
                </a:solidFill>
              </a:rPr>
              <a:t>MOTIVE 2</a:t>
            </a:r>
          </a:p>
          <a:p>
            <a:pPr marL="857250" lvl="2" indent="0">
              <a:buNone/>
            </a:pPr>
            <a:r>
              <a:rPr lang="en-CA" sz="3200" b="1" dirty="0" smtClean="0">
                <a:solidFill>
                  <a:srgbClr val="C00000"/>
                </a:solidFill>
              </a:rPr>
              <a:t>MOTIVE 3</a:t>
            </a:r>
            <a:endParaRPr lang="en-CA" sz="3200" b="1" dirty="0">
              <a:solidFill>
                <a:srgbClr val="C00000"/>
              </a:solidFill>
            </a:endParaRPr>
          </a:p>
        </p:txBody>
      </p:sp>
      <p:sp>
        <p:nvSpPr>
          <p:cNvPr id="6" name="TextBox 5"/>
          <p:cNvSpPr txBox="1"/>
          <p:nvPr/>
        </p:nvSpPr>
        <p:spPr>
          <a:xfrm>
            <a:off x="3851920" y="3380956"/>
            <a:ext cx="5112568" cy="646331"/>
          </a:xfrm>
          <a:prstGeom prst="rect">
            <a:avLst/>
          </a:prstGeom>
          <a:noFill/>
        </p:spPr>
        <p:txBody>
          <a:bodyPr wrap="square" rtlCol="0">
            <a:spAutoFit/>
          </a:bodyPr>
          <a:lstStyle/>
          <a:p>
            <a:r>
              <a:rPr lang="en-CA" sz="3600" b="1" dirty="0" smtClean="0">
                <a:solidFill>
                  <a:srgbClr val="0070C0"/>
                </a:solidFill>
              </a:rPr>
              <a:t>= PERSONALITY</a:t>
            </a:r>
            <a:endParaRPr lang="en-CA" sz="3600" b="1" dirty="0">
              <a:solidFill>
                <a:srgbClr val="0070C0"/>
              </a:solidFill>
            </a:endParaRPr>
          </a:p>
        </p:txBody>
      </p:sp>
      <p:sp>
        <p:nvSpPr>
          <p:cNvPr id="2" name="Title 1"/>
          <p:cNvSpPr>
            <a:spLocks noGrp="1"/>
          </p:cNvSpPr>
          <p:nvPr>
            <p:ph type="title"/>
          </p:nvPr>
        </p:nvSpPr>
        <p:spPr/>
        <p:txBody>
          <a:bodyPr/>
          <a:lstStyle/>
          <a:p>
            <a:r>
              <a:rPr lang="en-CA" dirty="0"/>
              <a:t>LEONT'EV  &amp; ACTIVITY THEORY</a:t>
            </a:r>
          </a:p>
        </p:txBody>
      </p:sp>
    </p:spTree>
    <p:extLst>
      <p:ext uri="{BB962C8B-B14F-4D97-AF65-F5344CB8AC3E}">
        <p14:creationId xmlns:p14="http://schemas.microsoft.com/office/powerpoint/2010/main" val="61452532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LEONT'EV  &amp; ACTIVITY THEORY</a:t>
            </a:r>
          </a:p>
        </p:txBody>
      </p:sp>
      <p:sp>
        <p:nvSpPr>
          <p:cNvPr id="3" name="Content Placeholder 2"/>
          <p:cNvSpPr>
            <a:spLocks noGrp="1"/>
          </p:cNvSpPr>
          <p:nvPr>
            <p:ph idx="1"/>
          </p:nvPr>
        </p:nvSpPr>
        <p:spPr>
          <a:xfrm>
            <a:off x="251520" y="476672"/>
            <a:ext cx="7920880" cy="4552528"/>
          </a:xfrm>
        </p:spPr>
        <p:txBody>
          <a:bodyPr/>
          <a:lstStyle/>
          <a:p>
            <a:pPr marL="57150" indent="0" algn="just"/>
            <a:r>
              <a:rPr lang="en-AU" sz="2200" i="1" dirty="0"/>
              <a:t>A division of the function of sense formation and simple stimulation between motives of one and the same activity makes it possible to under-stand the principal relationships characterizing the motivational sphere of personality: the relationships of the hierarchy of motives. This hierarchy is not in the least constructed on a scale of their proximity to the vital (biological) needs in a way similar to that which Maslow, for example, imagines: </a:t>
            </a:r>
            <a:r>
              <a:rPr lang="en-AU" sz="2200" i="1" dirty="0">
                <a:solidFill>
                  <a:srgbClr val="C00000"/>
                </a:solidFill>
              </a:rPr>
              <a:t>The necessity for maintaining physiological homeostasis is the basis for the hierarchy; the motives for self-preservation are higher, next, confidence and prestige; finally, at the top of the hierarchy, motives of cognition and aesthetics. </a:t>
            </a:r>
            <a:endParaRPr lang="en-AU" sz="2200" i="1" dirty="0" smtClean="0">
              <a:solidFill>
                <a:srgbClr val="C00000"/>
              </a:solidFill>
            </a:endParaRPr>
          </a:p>
          <a:p>
            <a:pPr marL="57150" indent="0" algn="r"/>
            <a:r>
              <a:rPr lang="en-AU" sz="2200" dirty="0" smtClean="0"/>
              <a:t>- </a:t>
            </a:r>
            <a:r>
              <a:rPr lang="en-AU" sz="2200" dirty="0" err="1" smtClean="0"/>
              <a:t>Leont'ev</a:t>
            </a:r>
            <a:endParaRPr lang="en-CA" sz="2200" dirty="0"/>
          </a:p>
        </p:txBody>
      </p:sp>
    </p:spTree>
    <p:extLst>
      <p:ext uri="{BB962C8B-B14F-4D97-AF65-F5344CB8AC3E}">
        <p14:creationId xmlns:p14="http://schemas.microsoft.com/office/powerpoint/2010/main" val="72312530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331640" y="404664"/>
            <a:ext cx="2376264" cy="201622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p:cNvSpPr>
            <a:spLocks noGrp="1"/>
          </p:cNvSpPr>
          <p:nvPr>
            <p:ph type="title"/>
          </p:nvPr>
        </p:nvSpPr>
        <p:spPr/>
        <p:txBody>
          <a:bodyPr/>
          <a:lstStyle/>
          <a:p>
            <a:r>
              <a:rPr lang="en-CA" dirty="0"/>
              <a:t>LEONT'EV  &amp; ACTIVITY THEORY</a:t>
            </a:r>
          </a:p>
        </p:txBody>
      </p:sp>
      <p:sp>
        <p:nvSpPr>
          <p:cNvPr id="3" name="Content Placeholder 2"/>
          <p:cNvSpPr>
            <a:spLocks noGrp="1"/>
          </p:cNvSpPr>
          <p:nvPr>
            <p:ph idx="1"/>
          </p:nvPr>
        </p:nvSpPr>
        <p:spPr/>
        <p:txBody>
          <a:bodyPr/>
          <a:lstStyle/>
          <a:p>
            <a:pPr marL="857250" lvl="2" indent="0">
              <a:buNone/>
            </a:pPr>
            <a:r>
              <a:rPr lang="en-CA" sz="3200" b="1" dirty="0">
                <a:solidFill>
                  <a:srgbClr val="C00000"/>
                </a:solidFill>
              </a:rPr>
              <a:t>MOTIVE 1</a:t>
            </a:r>
          </a:p>
          <a:p>
            <a:pPr marL="857250" lvl="2" indent="0">
              <a:buNone/>
            </a:pPr>
            <a:r>
              <a:rPr lang="en-CA" sz="3200" b="1" dirty="0">
                <a:solidFill>
                  <a:srgbClr val="C00000"/>
                </a:solidFill>
              </a:rPr>
              <a:t>MOTIVE 2    </a:t>
            </a:r>
            <a:r>
              <a:rPr lang="en-CA" sz="3200" b="1" dirty="0">
                <a:solidFill>
                  <a:srgbClr val="C00000"/>
                </a:solidFill>
                <a:latin typeface="Arial"/>
                <a:cs typeface="Arial"/>
              </a:rPr>
              <a:t>↔  ACTIONS</a:t>
            </a:r>
            <a:endParaRPr lang="en-CA" sz="3200" b="1" dirty="0">
              <a:solidFill>
                <a:srgbClr val="C00000"/>
              </a:solidFill>
            </a:endParaRPr>
          </a:p>
          <a:p>
            <a:pPr marL="857250" lvl="2" indent="0">
              <a:buNone/>
            </a:pPr>
            <a:r>
              <a:rPr lang="en-CA" sz="3200" b="1" dirty="0">
                <a:solidFill>
                  <a:srgbClr val="C00000"/>
                </a:solidFill>
              </a:rPr>
              <a:t>MOTIVE 3</a:t>
            </a:r>
          </a:p>
          <a:p>
            <a:endParaRPr lang="en-CA" dirty="0"/>
          </a:p>
        </p:txBody>
      </p:sp>
      <p:cxnSp>
        <p:nvCxnSpPr>
          <p:cNvPr id="7" name="Straight Arrow Connector 6"/>
          <p:cNvCxnSpPr/>
          <p:nvPr/>
        </p:nvCxnSpPr>
        <p:spPr bwMode="auto">
          <a:xfrm flipV="1">
            <a:off x="4211960" y="1700808"/>
            <a:ext cx="0" cy="936104"/>
          </a:xfrm>
          <a:prstGeom prst="straightConnector1">
            <a:avLst/>
          </a:prstGeom>
          <a:solidFill>
            <a:schemeClr val="accent1"/>
          </a:solidFill>
          <a:ln w="571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p:cNvSpPr txBox="1"/>
          <p:nvPr/>
        </p:nvSpPr>
        <p:spPr>
          <a:xfrm>
            <a:off x="3203848" y="2708920"/>
            <a:ext cx="2376264" cy="523220"/>
          </a:xfrm>
          <a:prstGeom prst="rect">
            <a:avLst/>
          </a:prstGeom>
          <a:noFill/>
        </p:spPr>
        <p:txBody>
          <a:bodyPr wrap="square" rtlCol="0">
            <a:spAutoFit/>
          </a:bodyPr>
          <a:lstStyle/>
          <a:p>
            <a:r>
              <a:rPr lang="en-CA" sz="2800" b="1" dirty="0" smtClean="0">
                <a:solidFill>
                  <a:srgbClr val="0070C0"/>
                </a:solidFill>
              </a:rPr>
              <a:t>EMOTIONS</a:t>
            </a:r>
            <a:endParaRPr lang="en-CA" sz="2800" b="1" dirty="0">
              <a:solidFill>
                <a:srgbClr val="0070C0"/>
              </a:solidFill>
            </a:endParaRPr>
          </a:p>
        </p:txBody>
      </p:sp>
      <p:pic>
        <p:nvPicPr>
          <p:cNvPr id="2050" name="Picture 2" descr="C:\Users\Peter Liljedahl\AppData\Local\Microsoft\Windows\Temporary Internet Files\Content.IE5\FDN291QV\MC9002909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551" y="437426"/>
            <a:ext cx="668448" cy="8502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1520" y="3320405"/>
            <a:ext cx="7920880" cy="1692771"/>
          </a:xfrm>
          <a:prstGeom prst="rect">
            <a:avLst/>
          </a:prstGeom>
          <a:noFill/>
        </p:spPr>
        <p:txBody>
          <a:bodyPr wrap="square" rtlCol="0">
            <a:spAutoFit/>
          </a:bodyPr>
          <a:lstStyle/>
          <a:p>
            <a:pPr algn="just"/>
            <a:r>
              <a:rPr lang="en-CA" sz="2000" i="1" dirty="0"/>
              <a:t>Here we are speaking not about the reflection of those relationships but about a direct sensory reflection of them, about experiencing. Thus they appear as a result of actualization of a motive (need), and before a rational evaluation by the subject of his activity. </a:t>
            </a:r>
            <a:endParaRPr lang="en-CA" sz="2000" i="1" dirty="0" smtClean="0"/>
          </a:p>
          <a:p>
            <a:pPr algn="r"/>
            <a:r>
              <a:rPr lang="en-CA" sz="2000" dirty="0" smtClean="0"/>
              <a:t>- </a:t>
            </a:r>
            <a:r>
              <a:rPr lang="en-CA" sz="2000" dirty="0" err="1" smtClean="0"/>
              <a:t>Leont’ev</a:t>
            </a:r>
            <a:endParaRPr lang="en-CA" sz="2000" dirty="0"/>
          </a:p>
        </p:txBody>
      </p:sp>
    </p:spTree>
    <p:extLst>
      <p:ext uri="{BB962C8B-B14F-4D97-AF65-F5344CB8AC3E}">
        <p14:creationId xmlns:p14="http://schemas.microsoft.com/office/powerpoint/2010/main" val="2153625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331640" y="404664"/>
            <a:ext cx="2376264" cy="201622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p:cNvSpPr>
            <a:spLocks noGrp="1"/>
          </p:cNvSpPr>
          <p:nvPr>
            <p:ph type="title"/>
          </p:nvPr>
        </p:nvSpPr>
        <p:spPr/>
        <p:txBody>
          <a:bodyPr/>
          <a:lstStyle/>
          <a:p>
            <a:r>
              <a:rPr lang="en-CA" dirty="0"/>
              <a:t>LEONT'EV  &amp; ACTIVITY THEORY</a:t>
            </a:r>
          </a:p>
        </p:txBody>
      </p:sp>
      <p:sp>
        <p:nvSpPr>
          <p:cNvPr id="3" name="Content Placeholder 2"/>
          <p:cNvSpPr>
            <a:spLocks noGrp="1"/>
          </p:cNvSpPr>
          <p:nvPr>
            <p:ph idx="1"/>
          </p:nvPr>
        </p:nvSpPr>
        <p:spPr/>
        <p:txBody>
          <a:bodyPr/>
          <a:lstStyle/>
          <a:p>
            <a:pPr marL="857250" lvl="2" indent="0">
              <a:buNone/>
            </a:pPr>
            <a:r>
              <a:rPr lang="en-CA" sz="3200" b="1" dirty="0">
                <a:solidFill>
                  <a:srgbClr val="C00000"/>
                </a:solidFill>
              </a:rPr>
              <a:t>MOTIVE </a:t>
            </a:r>
            <a:r>
              <a:rPr lang="en-CA" sz="3200" b="1" dirty="0" smtClean="0">
                <a:solidFill>
                  <a:srgbClr val="C00000"/>
                </a:solidFill>
              </a:rPr>
              <a:t>3</a:t>
            </a:r>
            <a:endParaRPr lang="en-CA" sz="3200" b="1" dirty="0">
              <a:solidFill>
                <a:srgbClr val="C00000"/>
              </a:solidFill>
            </a:endParaRPr>
          </a:p>
          <a:p>
            <a:pPr marL="857250" lvl="2" indent="0">
              <a:buNone/>
            </a:pPr>
            <a:r>
              <a:rPr lang="en-CA" sz="3200" b="1" dirty="0">
                <a:solidFill>
                  <a:srgbClr val="C00000"/>
                </a:solidFill>
              </a:rPr>
              <a:t>MOTIVE </a:t>
            </a:r>
            <a:r>
              <a:rPr lang="en-CA" sz="3200" b="1" dirty="0" smtClean="0">
                <a:solidFill>
                  <a:srgbClr val="C00000"/>
                </a:solidFill>
              </a:rPr>
              <a:t>1    </a:t>
            </a:r>
            <a:r>
              <a:rPr lang="en-CA" sz="3200" b="1" dirty="0">
                <a:solidFill>
                  <a:srgbClr val="C00000"/>
                </a:solidFill>
                <a:latin typeface="Arial"/>
                <a:cs typeface="Arial"/>
              </a:rPr>
              <a:t>↔  </a:t>
            </a:r>
            <a:r>
              <a:rPr lang="en-CA" sz="3200" b="1" dirty="0" smtClean="0">
                <a:solidFill>
                  <a:srgbClr val="C00000"/>
                </a:solidFill>
                <a:latin typeface="Arial"/>
                <a:cs typeface="Arial"/>
              </a:rPr>
              <a:t>ACTIONS</a:t>
            </a:r>
          </a:p>
          <a:p>
            <a:pPr marL="857250" lvl="2" indent="0">
              <a:buNone/>
            </a:pPr>
            <a:r>
              <a:rPr lang="en-CA" sz="3200" b="1" dirty="0" smtClean="0">
                <a:solidFill>
                  <a:srgbClr val="C00000"/>
                </a:solidFill>
                <a:latin typeface="Arial"/>
                <a:cs typeface="Arial"/>
              </a:rPr>
              <a:t>…</a:t>
            </a:r>
            <a:endParaRPr lang="en-CA" sz="3200" b="1" dirty="0">
              <a:solidFill>
                <a:srgbClr val="C00000"/>
              </a:solidFill>
            </a:endParaRPr>
          </a:p>
          <a:p>
            <a:endParaRPr lang="en-CA" dirty="0"/>
          </a:p>
        </p:txBody>
      </p:sp>
      <p:cxnSp>
        <p:nvCxnSpPr>
          <p:cNvPr id="7" name="Straight Arrow Connector 6"/>
          <p:cNvCxnSpPr/>
          <p:nvPr/>
        </p:nvCxnSpPr>
        <p:spPr bwMode="auto">
          <a:xfrm flipV="1">
            <a:off x="4211960" y="1700808"/>
            <a:ext cx="0" cy="936104"/>
          </a:xfrm>
          <a:prstGeom prst="straightConnector1">
            <a:avLst/>
          </a:prstGeom>
          <a:solidFill>
            <a:schemeClr val="accent1"/>
          </a:solidFill>
          <a:ln w="571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p:cNvSpPr txBox="1"/>
          <p:nvPr/>
        </p:nvSpPr>
        <p:spPr>
          <a:xfrm>
            <a:off x="3203848" y="2708920"/>
            <a:ext cx="2376264" cy="523220"/>
          </a:xfrm>
          <a:prstGeom prst="rect">
            <a:avLst/>
          </a:prstGeom>
          <a:noFill/>
        </p:spPr>
        <p:txBody>
          <a:bodyPr wrap="square" rtlCol="0">
            <a:spAutoFit/>
          </a:bodyPr>
          <a:lstStyle/>
          <a:p>
            <a:r>
              <a:rPr lang="en-CA" sz="2800" b="1" dirty="0" smtClean="0">
                <a:solidFill>
                  <a:srgbClr val="0070C0"/>
                </a:solidFill>
              </a:rPr>
              <a:t>EMOTIONS</a:t>
            </a:r>
            <a:endParaRPr lang="en-CA" sz="2800" b="1" dirty="0">
              <a:solidFill>
                <a:srgbClr val="0070C0"/>
              </a:solidFill>
            </a:endParaRPr>
          </a:p>
        </p:txBody>
      </p:sp>
      <p:pic>
        <p:nvPicPr>
          <p:cNvPr id="2050" name="Picture 2" descr="C:\Users\Peter Liljedahl\AppData\Local\Microsoft\Windows\Temporary Internet Files\Content.IE5\FDN291QV\MC9002909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551" y="437426"/>
            <a:ext cx="668448" cy="8502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4704" y="3090714"/>
            <a:ext cx="7920880" cy="646331"/>
          </a:xfrm>
          <a:prstGeom prst="rect">
            <a:avLst/>
          </a:prstGeom>
          <a:noFill/>
        </p:spPr>
        <p:txBody>
          <a:bodyPr wrap="square" rtlCol="0">
            <a:spAutoFit/>
          </a:bodyPr>
          <a:lstStyle/>
          <a:p>
            <a:pPr algn="ctr"/>
            <a:r>
              <a:rPr lang="en-CA" sz="3600" b="1" dirty="0" smtClean="0"/>
              <a:t>A RE-ORIENTATION</a:t>
            </a:r>
            <a:endParaRPr lang="en-CA" sz="3600" b="1" dirty="0"/>
          </a:p>
        </p:txBody>
      </p:sp>
      <p:cxnSp>
        <p:nvCxnSpPr>
          <p:cNvPr id="10" name="Straight Arrow Connector 9"/>
          <p:cNvCxnSpPr/>
          <p:nvPr/>
        </p:nvCxnSpPr>
        <p:spPr bwMode="auto">
          <a:xfrm flipV="1">
            <a:off x="2519772" y="1844824"/>
            <a:ext cx="0" cy="1125706"/>
          </a:xfrm>
          <a:prstGeom prst="straightConnector1">
            <a:avLst/>
          </a:prstGeom>
          <a:solidFill>
            <a:schemeClr val="accent1"/>
          </a:solidFill>
          <a:ln w="57150" cap="flat" cmpd="sng" algn="ctr">
            <a:solidFill>
              <a:srgbClr val="00421E"/>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Rectangle 5"/>
          <p:cNvSpPr/>
          <p:nvPr/>
        </p:nvSpPr>
        <p:spPr>
          <a:xfrm>
            <a:off x="0" y="3201591"/>
            <a:ext cx="8388423" cy="1883593"/>
          </a:xfrm>
          <a:prstGeom prst="rect">
            <a:avLst/>
          </a:prstGeom>
        </p:spPr>
        <p:txBody>
          <a:bodyPr wrap="square">
            <a:spAutoFit/>
          </a:bodyPr>
          <a:lstStyle/>
          <a:p>
            <a:pPr algn="just"/>
            <a:endParaRPr lang="en-CA" dirty="0"/>
          </a:p>
          <a:p>
            <a:pPr algn="just"/>
            <a:r>
              <a:rPr lang="en-CA" sz="2200" i="1" dirty="0"/>
              <a:t>To recognize the real motives of his activity, the subject must also proceed along a “round about way,” with this difference, how-ever, that along this way he will be oriented by signals-experiences, </a:t>
            </a:r>
            <a:r>
              <a:rPr lang="en-CA" sz="2200" i="1" dirty="0" smtClean="0"/>
              <a:t>emotional </a:t>
            </a:r>
            <a:r>
              <a:rPr lang="en-CA" sz="2200" i="1" dirty="0"/>
              <a:t>“marks” of living. </a:t>
            </a:r>
            <a:endParaRPr lang="en-CA" sz="2200" i="1" dirty="0" smtClean="0"/>
          </a:p>
        </p:txBody>
      </p:sp>
    </p:spTree>
    <p:extLst>
      <p:ext uri="{BB962C8B-B14F-4D97-AF65-F5344CB8AC3E}">
        <p14:creationId xmlns:p14="http://schemas.microsoft.com/office/powerpoint/2010/main" val="2155488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043608" y="404664"/>
            <a:ext cx="4176464" cy="201622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p:cNvSpPr>
            <a:spLocks noGrp="1"/>
          </p:cNvSpPr>
          <p:nvPr>
            <p:ph type="title"/>
          </p:nvPr>
        </p:nvSpPr>
        <p:spPr/>
        <p:txBody>
          <a:bodyPr/>
          <a:lstStyle/>
          <a:p>
            <a:r>
              <a:rPr lang="en-CA" dirty="0" smtClean="0"/>
              <a:t>HEIRARCHIES</a:t>
            </a:r>
            <a:endParaRPr lang="en-CA" dirty="0"/>
          </a:p>
        </p:txBody>
      </p:sp>
      <p:sp>
        <p:nvSpPr>
          <p:cNvPr id="3" name="Content Placeholder 2"/>
          <p:cNvSpPr>
            <a:spLocks noGrp="1"/>
          </p:cNvSpPr>
          <p:nvPr>
            <p:ph idx="1"/>
          </p:nvPr>
        </p:nvSpPr>
        <p:spPr>
          <a:xfrm>
            <a:off x="685800" y="548680"/>
            <a:ext cx="4750296" cy="1872208"/>
          </a:xfrm>
        </p:spPr>
        <p:txBody>
          <a:bodyPr/>
          <a:lstStyle/>
          <a:p>
            <a:pPr marL="914400" lvl="1" indent="-457200">
              <a:buFont typeface="+mj-lt"/>
              <a:buAutoNum type="arabicPeriod"/>
            </a:pPr>
            <a:r>
              <a:rPr lang="en-CA" sz="2400" b="1" dirty="0" smtClean="0">
                <a:solidFill>
                  <a:srgbClr val="C00000"/>
                </a:solidFill>
              </a:rPr>
              <a:t>BE A GOOD TEACHER</a:t>
            </a:r>
            <a:endParaRPr lang="en-CA" sz="2400" b="1" dirty="0">
              <a:solidFill>
                <a:srgbClr val="C00000"/>
              </a:solidFill>
            </a:endParaRPr>
          </a:p>
          <a:p>
            <a:pPr marL="914400" lvl="1" indent="-457200">
              <a:buFont typeface="+mj-lt"/>
              <a:buAutoNum type="arabicPeriod"/>
            </a:pPr>
            <a:r>
              <a:rPr lang="en-CA" sz="2400" b="1" dirty="0" smtClean="0">
                <a:solidFill>
                  <a:srgbClr val="C00000"/>
                </a:solidFill>
              </a:rPr>
              <a:t>PLEASE PARENTS</a:t>
            </a:r>
            <a:endParaRPr lang="en-CA" sz="2400" b="1" dirty="0">
              <a:solidFill>
                <a:srgbClr val="C00000"/>
              </a:solidFill>
            </a:endParaRPr>
          </a:p>
          <a:p>
            <a:pPr marL="914400" lvl="1" indent="-457200">
              <a:buFont typeface="+mj-lt"/>
              <a:buAutoNum type="arabicPeriod"/>
            </a:pPr>
            <a:r>
              <a:rPr lang="en-CA" sz="2400" b="1" dirty="0" smtClean="0">
                <a:solidFill>
                  <a:srgbClr val="C00000"/>
                </a:solidFill>
              </a:rPr>
              <a:t>TEACH BASIC FACTS</a:t>
            </a:r>
          </a:p>
          <a:p>
            <a:pPr marL="914400" lvl="1" indent="-457200">
              <a:buFont typeface="+mj-lt"/>
              <a:buAutoNum type="arabicPeriod"/>
            </a:pPr>
            <a:r>
              <a:rPr lang="en-CA" sz="2400" b="1" dirty="0" smtClean="0">
                <a:solidFill>
                  <a:srgbClr val="C00000"/>
                </a:solidFill>
              </a:rPr>
              <a:t>NO ANXIETY</a:t>
            </a:r>
            <a:endParaRPr lang="en-CA" sz="2400" b="1" dirty="0">
              <a:solidFill>
                <a:srgbClr val="C00000"/>
              </a:solidFill>
            </a:endParaRPr>
          </a:p>
          <a:p>
            <a:endParaRPr lang="en-CA" dirty="0"/>
          </a:p>
        </p:txBody>
      </p:sp>
      <p:sp>
        <p:nvSpPr>
          <p:cNvPr id="6" name="Rounded Rectangle 5"/>
          <p:cNvSpPr/>
          <p:nvPr/>
        </p:nvSpPr>
        <p:spPr bwMode="auto">
          <a:xfrm>
            <a:off x="3667915" y="2780928"/>
            <a:ext cx="4176464" cy="2016224"/>
          </a:xfrm>
          <a:prstGeom prst="roundRect">
            <a:avLst/>
          </a:prstGeom>
          <a:solidFill>
            <a:schemeClr val="accent4">
              <a:lumMod val="75000"/>
              <a:lumOff val="2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Content Placeholder 2"/>
          <p:cNvSpPr txBox="1">
            <a:spLocks/>
          </p:cNvSpPr>
          <p:nvPr/>
        </p:nvSpPr>
        <p:spPr bwMode="auto">
          <a:xfrm>
            <a:off x="3310107" y="2924944"/>
            <a:ext cx="475029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defRPr>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lr>
                <a:schemeClr val="accent2"/>
              </a:buClr>
              <a:buFont typeface="Wingdings" panose="05000000000000000000" pitchFamily="2" charset="2"/>
              <a:buChar char="§"/>
              <a:defRPr>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lr>
                <a:schemeClr val="accent1"/>
              </a:buClr>
              <a:buChar char="–"/>
              <a:defRPr>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lr>
                <a:schemeClr val="accent2"/>
              </a:buClr>
              <a:buFont typeface="Times" panose="02020603050405020304" pitchFamily="18" charset="0"/>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9pPr>
          </a:lstStyle>
          <a:p>
            <a:pPr marL="914400" lvl="1" indent="-457200">
              <a:buClr>
                <a:srgbClr val="00B0F0"/>
              </a:buClr>
              <a:buFont typeface="+mj-lt"/>
              <a:buAutoNum type="arabicPeriod"/>
            </a:pPr>
            <a:r>
              <a:rPr lang="en-CA" sz="2400" b="1" kern="0" dirty="0" smtClean="0">
                <a:solidFill>
                  <a:srgbClr val="00B0F0"/>
                </a:solidFill>
              </a:rPr>
              <a:t>BE A GOOD TEACHER</a:t>
            </a:r>
          </a:p>
          <a:p>
            <a:pPr marL="914400" lvl="1" indent="-457200">
              <a:buClr>
                <a:srgbClr val="00B0F0"/>
              </a:buClr>
              <a:buFont typeface="+mj-lt"/>
              <a:buAutoNum type="arabicPeriod"/>
            </a:pPr>
            <a:r>
              <a:rPr lang="en-CA" b="1" kern="0" dirty="0">
                <a:solidFill>
                  <a:srgbClr val="00B0F0"/>
                </a:solidFill>
              </a:rPr>
              <a:t>NO ANXIETY</a:t>
            </a:r>
          </a:p>
          <a:p>
            <a:pPr marL="914400" lvl="1" indent="-457200">
              <a:buClr>
                <a:srgbClr val="00B0F0"/>
              </a:buClr>
              <a:buFont typeface="+mj-lt"/>
              <a:buAutoNum type="arabicPeriod"/>
            </a:pPr>
            <a:r>
              <a:rPr lang="en-CA" b="1" kern="0" dirty="0">
                <a:solidFill>
                  <a:srgbClr val="00B0F0"/>
                </a:solidFill>
              </a:rPr>
              <a:t>TEACH </a:t>
            </a:r>
            <a:r>
              <a:rPr lang="en-CA" b="1" kern="0" dirty="0" smtClean="0">
                <a:solidFill>
                  <a:srgbClr val="00B0F0"/>
                </a:solidFill>
              </a:rPr>
              <a:t>BASIC FACTS</a:t>
            </a:r>
            <a:endParaRPr lang="en-CA" b="1" kern="0" dirty="0">
              <a:solidFill>
                <a:srgbClr val="00B0F0"/>
              </a:solidFill>
            </a:endParaRPr>
          </a:p>
          <a:p>
            <a:pPr marL="914400" lvl="1" indent="-457200">
              <a:buClr>
                <a:srgbClr val="00B0F0"/>
              </a:buClr>
              <a:buFont typeface="+mj-lt"/>
              <a:buAutoNum type="arabicPeriod"/>
            </a:pPr>
            <a:r>
              <a:rPr lang="en-CA" sz="2400" b="1" kern="0" dirty="0" smtClean="0">
                <a:solidFill>
                  <a:srgbClr val="00B0F0"/>
                </a:solidFill>
              </a:rPr>
              <a:t>PLEASE PARENTS</a:t>
            </a:r>
          </a:p>
          <a:p>
            <a:endParaRPr lang="en-CA" sz="1800" kern="0" dirty="0"/>
          </a:p>
        </p:txBody>
      </p:sp>
    </p:spTree>
    <p:extLst>
      <p:ext uri="{BB962C8B-B14F-4D97-AF65-F5344CB8AC3E}">
        <p14:creationId xmlns:p14="http://schemas.microsoft.com/office/powerpoint/2010/main" val="399757336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 DRIVE</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980728"/>
            <a:ext cx="3945716" cy="3189454"/>
          </a:xfrm>
        </p:spPr>
      </p:pic>
    </p:spTree>
    <p:extLst>
      <p:ext uri="{BB962C8B-B14F-4D97-AF65-F5344CB8AC3E}">
        <p14:creationId xmlns:p14="http://schemas.microsoft.com/office/powerpoint/2010/main" val="186523712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OF TARA</a:t>
            </a:r>
            <a:endParaRPr lang="en-CA" dirty="0"/>
          </a:p>
        </p:txBody>
      </p:sp>
      <p:sp>
        <p:nvSpPr>
          <p:cNvPr id="3" name="Content Placeholder 2"/>
          <p:cNvSpPr>
            <a:spLocks noGrp="1"/>
          </p:cNvSpPr>
          <p:nvPr>
            <p:ph idx="1"/>
          </p:nvPr>
        </p:nvSpPr>
        <p:spPr/>
        <p:txBody>
          <a:bodyPr/>
          <a:lstStyle/>
          <a:p>
            <a:pPr algn="just"/>
            <a:r>
              <a:rPr lang="en-AU" sz="2400" dirty="0"/>
              <a:t>Tara	</a:t>
            </a:r>
            <a:r>
              <a:rPr lang="en-AU" sz="2400" i="1" dirty="0"/>
              <a:t>I’m feeling a little anxiety, because </a:t>
            </a:r>
            <a:r>
              <a:rPr lang="en-AU" sz="2400" i="1" dirty="0" smtClean="0"/>
              <a:t>I did </a:t>
            </a:r>
            <a:r>
              <a:rPr lang="en-AU" sz="2400" i="1" dirty="0"/>
              <a:t>not </a:t>
            </a:r>
            <a:r>
              <a:rPr lang="en-AU" sz="2400" i="1" dirty="0" smtClean="0"/>
              <a:t>	want </a:t>
            </a:r>
            <a:r>
              <a:rPr lang="en-AU" sz="2400" i="1" dirty="0"/>
              <a:t>to look stupid </a:t>
            </a:r>
            <a:r>
              <a:rPr lang="en-AU" sz="2400" i="1" dirty="0" smtClean="0"/>
              <a:t>if </a:t>
            </a:r>
            <a:r>
              <a:rPr lang="en-AU" sz="2400" i="1" dirty="0"/>
              <a:t>I</a:t>
            </a:r>
            <a:r>
              <a:rPr lang="en-AU" sz="2400" i="1" dirty="0" smtClean="0"/>
              <a:t> </a:t>
            </a:r>
            <a:r>
              <a:rPr lang="en-AU" sz="2400" i="1" dirty="0"/>
              <a:t>got it wrong. </a:t>
            </a:r>
          </a:p>
          <a:p>
            <a:pPr algn="just"/>
            <a:r>
              <a:rPr lang="en-AU" sz="2400" i="1" dirty="0" smtClean="0"/>
              <a:t>		[..]</a:t>
            </a:r>
          </a:p>
          <a:p>
            <a:pPr algn="just"/>
            <a:r>
              <a:rPr lang="en-CA" sz="2400" i="1" dirty="0" smtClean="0"/>
              <a:t>		As </a:t>
            </a:r>
            <a:r>
              <a:rPr lang="en-CA" sz="2400" i="1" dirty="0"/>
              <a:t>a teacher </a:t>
            </a:r>
            <a:r>
              <a:rPr lang="en-CA" sz="2400" i="1" dirty="0">
                <a:solidFill>
                  <a:srgbClr val="C00000"/>
                </a:solidFill>
              </a:rPr>
              <a:t>I see the value in this activity</a:t>
            </a:r>
            <a:r>
              <a:rPr lang="en-CA" sz="2400" i="1" dirty="0"/>
              <a:t>. </a:t>
            </a:r>
            <a:r>
              <a:rPr lang="en-CA" sz="2400" i="1" dirty="0" smtClean="0"/>
              <a:t>	Students </a:t>
            </a:r>
            <a:r>
              <a:rPr lang="en-CA" sz="2400" i="1" dirty="0"/>
              <a:t>must be </a:t>
            </a:r>
            <a:r>
              <a:rPr lang="en-CA" sz="2400" i="1" dirty="0">
                <a:solidFill>
                  <a:srgbClr val="C00000"/>
                </a:solidFill>
              </a:rPr>
              <a:t>‘switched-on’ </a:t>
            </a:r>
            <a:r>
              <a:rPr lang="en-CA" sz="2400" i="1" dirty="0"/>
              <a:t>and engaged. </a:t>
            </a:r>
            <a:r>
              <a:rPr lang="en-CA" sz="2400" i="1" dirty="0" smtClean="0"/>
              <a:t>	It </a:t>
            </a:r>
            <a:r>
              <a:rPr lang="en-CA" sz="2400" i="1" dirty="0"/>
              <a:t>forces them to use their brains and everyone </a:t>
            </a:r>
            <a:r>
              <a:rPr lang="en-CA" sz="2400" i="1" dirty="0" smtClean="0"/>
              <a:t>	must </a:t>
            </a:r>
            <a:r>
              <a:rPr lang="en-CA" sz="2400" i="1" dirty="0"/>
              <a:t>participate. The likelihood of everyone </a:t>
            </a:r>
            <a:r>
              <a:rPr lang="en-CA" sz="2400" i="1" dirty="0" smtClean="0"/>
              <a:t>	getting </a:t>
            </a:r>
            <a:r>
              <a:rPr lang="en-CA" sz="2400" i="1" dirty="0"/>
              <a:t>the correct answer is unlikely so no </a:t>
            </a:r>
            <a:r>
              <a:rPr lang="en-CA" sz="2400" i="1" dirty="0" smtClean="0"/>
              <a:t>	one </a:t>
            </a:r>
            <a:r>
              <a:rPr lang="en-CA" sz="2400" i="1" dirty="0"/>
              <a:t>will feel bad if they don’t get to sit down. It </a:t>
            </a:r>
            <a:r>
              <a:rPr lang="en-CA" sz="2400" i="1" dirty="0" smtClean="0"/>
              <a:t>	also </a:t>
            </a:r>
            <a:r>
              <a:rPr lang="en-CA" sz="2400" i="1" dirty="0"/>
              <a:t>creates a competitive environment and </a:t>
            </a:r>
            <a:r>
              <a:rPr lang="en-CA" sz="2400" i="1" dirty="0" smtClean="0"/>
              <a:t>	opportunity </a:t>
            </a:r>
            <a:r>
              <a:rPr lang="en-CA" sz="2400" i="1" dirty="0"/>
              <a:t>for kids to shine. </a:t>
            </a:r>
          </a:p>
          <a:p>
            <a:pPr algn="just"/>
            <a:endParaRPr lang="en-CA" i="1" dirty="0"/>
          </a:p>
        </p:txBody>
      </p:sp>
    </p:spTree>
    <p:extLst>
      <p:ext uri="{BB962C8B-B14F-4D97-AF65-F5344CB8AC3E}">
        <p14:creationId xmlns:p14="http://schemas.microsoft.com/office/powerpoint/2010/main" val="3173370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OF TARA </a:t>
            </a:r>
            <a:endParaRPr lang="en-CA" dirty="0"/>
          </a:p>
        </p:txBody>
      </p:sp>
      <p:graphicFrame>
        <p:nvGraphicFramePr>
          <p:cNvPr id="4" name="Diagram 3"/>
          <p:cNvGraphicFramePr/>
          <p:nvPr>
            <p:extLst>
              <p:ext uri="{D42A27DB-BD31-4B8C-83A1-F6EECF244321}">
                <p14:modId xmlns:p14="http://schemas.microsoft.com/office/powerpoint/2010/main" val="1914066373"/>
              </p:ext>
            </p:extLst>
          </p:nvPr>
        </p:nvGraphicFramePr>
        <p:xfrm>
          <a:off x="1747987" y="908720"/>
          <a:ext cx="4768229" cy="3405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68608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PHENOMENON</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sz="2800" dirty="0" smtClean="0"/>
              <a:t>spring 2010</a:t>
            </a:r>
          </a:p>
          <a:p>
            <a:pPr>
              <a:buFont typeface="Arial" panose="020B0604020202020204" pitchFamily="34" charset="0"/>
              <a:buChar char="•"/>
            </a:pPr>
            <a:r>
              <a:rPr lang="en-CA" sz="2800" dirty="0" err="1"/>
              <a:t>e</a:t>
            </a:r>
            <a:r>
              <a:rPr lang="en-CA" sz="2800" dirty="0" err="1" smtClean="0"/>
              <a:t>duc</a:t>
            </a:r>
            <a:r>
              <a:rPr lang="en-CA" sz="2800" dirty="0" smtClean="0"/>
              <a:t> 475: elementary methods</a:t>
            </a:r>
          </a:p>
          <a:p>
            <a:pPr>
              <a:buFont typeface="Arial" panose="020B0604020202020204" pitchFamily="34" charset="0"/>
              <a:buChar char="•"/>
            </a:pPr>
            <a:r>
              <a:rPr lang="en-CA" sz="2800" dirty="0"/>
              <a:t>30-35 </a:t>
            </a:r>
            <a:r>
              <a:rPr lang="en-CA" sz="2800" dirty="0" smtClean="0"/>
              <a:t>students (90</a:t>
            </a:r>
            <a:r>
              <a:rPr lang="en-CA" sz="2800" dirty="0"/>
              <a:t>%-95% </a:t>
            </a:r>
            <a:r>
              <a:rPr lang="en-CA" sz="2800" dirty="0" smtClean="0"/>
              <a:t>female)</a:t>
            </a:r>
          </a:p>
          <a:p>
            <a:pPr>
              <a:buFont typeface="Arial" panose="020B0604020202020204" pitchFamily="34" charset="0"/>
              <a:buChar char="•"/>
            </a:pPr>
            <a:r>
              <a:rPr lang="en-CA" sz="2800" dirty="0" smtClean="0"/>
              <a:t>13 weeks (13 x 4 hours)</a:t>
            </a:r>
          </a:p>
          <a:p>
            <a:pPr>
              <a:buFont typeface="Arial" panose="020B0604020202020204" pitchFamily="34" charset="0"/>
              <a:buChar char="•"/>
            </a:pPr>
            <a:r>
              <a:rPr lang="en-CA" sz="2800" dirty="0" smtClean="0"/>
              <a:t>wanted to break them of the </a:t>
            </a:r>
            <a:r>
              <a:rPr lang="en-CA" sz="2800" i="1" dirty="0" smtClean="0">
                <a:solidFill>
                  <a:srgbClr val="C00000"/>
                </a:solidFill>
              </a:rPr>
              <a:t>Mad Minute</a:t>
            </a:r>
          </a:p>
          <a:p>
            <a:pPr>
              <a:buFont typeface="Arial" panose="020B0604020202020204" pitchFamily="34" charset="0"/>
              <a:buChar char="•"/>
            </a:pPr>
            <a:r>
              <a:rPr lang="en-CA" sz="2800" dirty="0" smtClean="0"/>
              <a:t>played</a:t>
            </a:r>
            <a:r>
              <a:rPr lang="en-CA" sz="2800" i="1" dirty="0" smtClean="0"/>
              <a:t> </a:t>
            </a:r>
            <a:r>
              <a:rPr lang="en-CA" sz="2800" i="1" dirty="0" smtClean="0">
                <a:solidFill>
                  <a:srgbClr val="C00000"/>
                </a:solidFill>
              </a:rPr>
              <a:t>Around the World </a:t>
            </a:r>
            <a:r>
              <a:rPr lang="en-CA" sz="2800" dirty="0" smtClean="0"/>
              <a:t>(week #4)</a:t>
            </a:r>
          </a:p>
          <a:p>
            <a:pPr>
              <a:buFont typeface="Arial" panose="020B0604020202020204" pitchFamily="34" charset="0"/>
              <a:buChar char="•"/>
            </a:pPr>
            <a:r>
              <a:rPr lang="en-CA" sz="2800" dirty="0" smtClean="0"/>
              <a:t>lots of emotions</a:t>
            </a:r>
          </a:p>
          <a:p>
            <a:pPr>
              <a:buFont typeface="Arial" panose="020B0604020202020204" pitchFamily="34" charset="0"/>
              <a:buChar char="•"/>
            </a:pPr>
            <a:endParaRPr lang="en-CA" sz="2800" dirty="0" smtClean="0"/>
          </a:p>
          <a:p>
            <a:pPr>
              <a:buFont typeface="Arial" panose="020B0604020202020204" pitchFamily="34" charset="0"/>
              <a:buChar char="•"/>
            </a:pPr>
            <a:endParaRPr lang="en-CA" sz="2800" dirty="0"/>
          </a:p>
        </p:txBody>
      </p:sp>
    </p:spTree>
    <p:extLst>
      <p:ext uri="{BB962C8B-B14F-4D97-AF65-F5344CB8AC3E}">
        <p14:creationId xmlns:p14="http://schemas.microsoft.com/office/powerpoint/2010/main" val="1257726010"/>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OF TARA</a:t>
            </a:r>
            <a:endParaRPr lang="en-CA" dirty="0"/>
          </a:p>
        </p:txBody>
      </p:sp>
      <p:sp>
        <p:nvSpPr>
          <p:cNvPr id="3" name="Content Placeholder 2"/>
          <p:cNvSpPr>
            <a:spLocks noGrp="1"/>
          </p:cNvSpPr>
          <p:nvPr>
            <p:ph idx="1"/>
          </p:nvPr>
        </p:nvSpPr>
        <p:spPr>
          <a:xfrm>
            <a:off x="685800" y="260648"/>
            <a:ext cx="7414592" cy="4480520"/>
          </a:xfrm>
        </p:spPr>
        <p:txBody>
          <a:bodyPr/>
          <a:lstStyle/>
          <a:p>
            <a:pPr algn="just"/>
            <a:r>
              <a:rPr lang="en-AU" sz="2200" dirty="0"/>
              <a:t>Tara	</a:t>
            </a:r>
            <a:r>
              <a:rPr lang="en-AU" sz="2200" i="1" dirty="0"/>
              <a:t>Today when Peter sprung the "stand up and get </a:t>
            </a:r>
            <a:r>
              <a:rPr lang="en-AU" sz="2200" i="1" dirty="0" smtClean="0"/>
              <a:t>	ready </a:t>
            </a:r>
            <a:r>
              <a:rPr lang="en-AU" sz="2200" i="1" dirty="0"/>
              <a:t>to answer multiplication facts" activity, my </a:t>
            </a:r>
            <a:r>
              <a:rPr lang="en-AU" sz="2200" i="1" dirty="0" smtClean="0"/>
              <a:t>	first </a:t>
            </a:r>
            <a:r>
              <a:rPr lang="en-AU" sz="2200" i="1" dirty="0"/>
              <a:t>feeling was fear and anxiety. I was worried I'd </a:t>
            </a:r>
            <a:r>
              <a:rPr lang="en-AU" sz="2200" i="1" dirty="0" smtClean="0"/>
              <a:t>	get </a:t>
            </a:r>
            <a:r>
              <a:rPr lang="en-AU" sz="2200" i="1" dirty="0"/>
              <a:t>the answer wrong and look stupid in front of </a:t>
            </a:r>
            <a:r>
              <a:rPr lang="en-AU" sz="2200" i="1" dirty="0" smtClean="0"/>
              <a:t>	the </a:t>
            </a:r>
            <a:r>
              <a:rPr lang="en-AU" sz="2200" i="1" dirty="0"/>
              <a:t>class. [..] This exercise made me think about </a:t>
            </a:r>
            <a:r>
              <a:rPr lang="en-AU" sz="2200" i="1" dirty="0" smtClean="0"/>
              <a:t>	my </a:t>
            </a:r>
            <a:r>
              <a:rPr lang="en-AU" sz="2200" i="1" dirty="0"/>
              <a:t>own classroom, how or whether I would use an </a:t>
            </a:r>
            <a:r>
              <a:rPr lang="en-AU" sz="2200" i="1" dirty="0" smtClean="0"/>
              <a:t>	activity </a:t>
            </a:r>
            <a:r>
              <a:rPr lang="en-AU" sz="2200" i="1" dirty="0"/>
              <a:t>like this. I think I would, that being said, </a:t>
            </a:r>
            <a:r>
              <a:rPr lang="en-AU" sz="2200" i="1" dirty="0" smtClean="0"/>
              <a:t>	would </a:t>
            </a:r>
            <a:r>
              <a:rPr lang="en-AU" sz="2200" i="1" dirty="0"/>
              <a:t>my students feel the same anxiety I did? </a:t>
            </a:r>
            <a:r>
              <a:rPr lang="en-AU" sz="2200" i="1" dirty="0" smtClean="0"/>
              <a:t>	Most </a:t>
            </a:r>
            <a:r>
              <a:rPr lang="en-AU" sz="2200" i="1" dirty="0"/>
              <a:t>likely they would, but I think after getting into </a:t>
            </a:r>
            <a:r>
              <a:rPr lang="en-AU" sz="2200" i="1" dirty="0" smtClean="0"/>
              <a:t>	the </a:t>
            </a:r>
            <a:r>
              <a:rPr lang="en-AU" sz="2200" i="1" dirty="0"/>
              <a:t>game they would enjoy the competition. The </a:t>
            </a:r>
            <a:r>
              <a:rPr lang="en-AU" sz="2200" i="1" dirty="0" smtClean="0"/>
              <a:t>	environment </a:t>
            </a:r>
            <a:r>
              <a:rPr lang="en-AU" sz="2200" i="1" dirty="0"/>
              <a:t>I plan to create in my class would </a:t>
            </a:r>
            <a:r>
              <a:rPr lang="en-AU" sz="2200" i="1" dirty="0" smtClean="0"/>
              <a:t>	assure </a:t>
            </a:r>
            <a:r>
              <a:rPr lang="en-AU" sz="2200" i="1" dirty="0"/>
              <a:t>them that I was not having them do this </a:t>
            </a:r>
            <a:r>
              <a:rPr lang="en-AU" sz="2200" i="1" dirty="0" smtClean="0"/>
              <a:t>	activity </a:t>
            </a:r>
            <a:r>
              <a:rPr lang="en-AU" sz="2200" i="1" dirty="0"/>
              <a:t>to humiliate them but to use mental </a:t>
            </a:r>
            <a:r>
              <a:rPr lang="en-AU" sz="2200" i="1" dirty="0" smtClean="0"/>
              <a:t>	calculation </a:t>
            </a:r>
            <a:r>
              <a:rPr lang="en-AU" sz="2200" i="1" dirty="0"/>
              <a:t>and practice their skills.</a:t>
            </a:r>
            <a:endParaRPr lang="en-CA" sz="2200" i="1" dirty="0"/>
          </a:p>
          <a:p>
            <a:endParaRPr lang="en-CA" sz="2200" dirty="0"/>
          </a:p>
        </p:txBody>
      </p:sp>
    </p:spTree>
    <p:extLst>
      <p:ext uri="{BB962C8B-B14F-4D97-AF65-F5344CB8AC3E}">
        <p14:creationId xmlns:p14="http://schemas.microsoft.com/office/powerpoint/2010/main" val="3784706921"/>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OF TARA </a:t>
            </a:r>
            <a:endParaRPr lang="en-CA" dirty="0"/>
          </a:p>
        </p:txBody>
      </p:sp>
      <p:graphicFrame>
        <p:nvGraphicFramePr>
          <p:cNvPr id="4" name="Diagram 3"/>
          <p:cNvGraphicFramePr/>
          <p:nvPr>
            <p:extLst>
              <p:ext uri="{D42A27DB-BD31-4B8C-83A1-F6EECF244321}">
                <p14:modId xmlns:p14="http://schemas.microsoft.com/office/powerpoint/2010/main" val="848531801"/>
              </p:ext>
            </p:extLst>
          </p:nvPr>
        </p:nvGraphicFramePr>
        <p:xfrm>
          <a:off x="1747987" y="908720"/>
          <a:ext cx="4768229" cy="3405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76116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OF TARA</a:t>
            </a:r>
            <a:endParaRPr lang="en-CA" dirty="0"/>
          </a:p>
        </p:txBody>
      </p:sp>
      <p:graphicFrame>
        <p:nvGraphicFramePr>
          <p:cNvPr id="4" name="Diagram 3"/>
          <p:cNvGraphicFramePr/>
          <p:nvPr>
            <p:extLst>
              <p:ext uri="{D42A27DB-BD31-4B8C-83A1-F6EECF244321}">
                <p14:modId xmlns:p14="http://schemas.microsoft.com/office/powerpoint/2010/main" val="4206600844"/>
              </p:ext>
            </p:extLst>
          </p:nvPr>
        </p:nvGraphicFramePr>
        <p:xfrm>
          <a:off x="-108520" y="980728"/>
          <a:ext cx="4392488" cy="3261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318994007"/>
              </p:ext>
            </p:extLst>
          </p:nvPr>
        </p:nvGraphicFramePr>
        <p:xfrm>
          <a:off x="3923928" y="980728"/>
          <a:ext cx="4392488" cy="32611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539552" y="4509120"/>
            <a:ext cx="7056784" cy="461665"/>
          </a:xfrm>
          <a:prstGeom prst="rect">
            <a:avLst/>
          </a:prstGeom>
          <a:noFill/>
        </p:spPr>
        <p:txBody>
          <a:bodyPr wrap="square" rtlCol="0">
            <a:spAutoFit/>
          </a:bodyPr>
          <a:lstStyle/>
          <a:p>
            <a:r>
              <a:rPr lang="en-CA" dirty="0" smtClean="0">
                <a:solidFill>
                  <a:srgbClr val="C00000"/>
                </a:solidFill>
              </a:rPr>
              <a:t>immediately after  		  in the next few days</a:t>
            </a:r>
            <a:endParaRPr lang="en-CA" dirty="0">
              <a:solidFill>
                <a:srgbClr val="C00000"/>
              </a:solidFill>
            </a:endParaRPr>
          </a:p>
        </p:txBody>
      </p:sp>
    </p:spTree>
    <p:extLst>
      <p:ext uri="{BB962C8B-B14F-4D97-AF65-F5344CB8AC3E}">
        <p14:creationId xmlns:p14="http://schemas.microsoft.com/office/powerpoint/2010/main" val="1754108234"/>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OF EDUC 475</a:t>
            </a:r>
            <a:endParaRPr lang="en-CA" dirty="0"/>
          </a:p>
        </p:txBody>
      </p:sp>
      <p:sp>
        <p:nvSpPr>
          <p:cNvPr id="3" name="Content Placeholder 2"/>
          <p:cNvSpPr>
            <a:spLocks noGrp="1"/>
          </p:cNvSpPr>
          <p:nvPr>
            <p:ph idx="1"/>
          </p:nvPr>
        </p:nvSpPr>
        <p:spPr/>
        <p:txBody>
          <a:bodyPr/>
          <a:lstStyle/>
          <a:p>
            <a:endParaRPr lang="en-CA" sz="2800" dirty="0" smtClean="0"/>
          </a:p>
          <a:p>
            <a:endParaRPr lang="en-CA" sz="2800" dirty="0"/>
          </a:p>
          <a:p>
            <a:r>
              <a:rPr lang="en-CA" sz="2800" dirty="0" smtClean="0"/>
              <a:t>What changed for these 36 teachers?</a:t>
            </a:r>
          </a:p>
          <a:p>
            <a:pPr>
              <a:buFont typeface="Arial" panose="020B0604020202020204" pitchFamily="34" charset="0"/>
              <a:buChar char="•"/>
            </a:pPr>
            <a:r>
              <a:rPr lang="en-CA" sz="2800" dirty="0" smtClean="0">
                <a:solidFill>
                  <a:srgbClr val="C00000"/>
                </a:solidFill>
              </a:rPr>
              <a:t>motives</a:t>
            </a:r>
          </a:p>
          <a:p>
            <a:pPr>
              <a:buFont typeface="Arial" panose="020B0604020202020204" pitchFamily="34" charset="0"/>
              <a:buChar char="•"/>
            </a:pPr>
            <a:r>
              <a:rPr lang="en-CA" sz="2800" dirty="0" smtClean="0">
                <a:solidFill>
                  <a:srgbClr val="C00000"/>
                </a:solidFill>
              </a:rPr>
              <a:t>hierarchy of motives</a:t>
            </a:r>
          </a:p>
          <a:p>
            <a:pPr>
              <a:buFont typeface="Arial" panose="020B0604020202020204" pitchFamily="34" charset="0"/>
              <a:buChar char="•"/>
            </a:pPr>
            <a:r>
              <a:rPr lang="en-CA" sz="2800" dirty="0" smtClean="0">
                <a:solidFill>
                  <a:srgbClr val="C00000"/>
                </a:solidFill>
              </a:rPr>
              <a:t>re-oriented by the emotional residue from their experience playing </a:t>
            </a:r>
            <a:r>
              <a:rPr lang="en-CA" sz="2800" i="1" dirty="0" smtClean="0">
                <a:solidFill>
                  <a:srgbClr val="C00000"/>
                </a:solidFill>
              </a:rPr>
              <a:t>Around the World</a:t>
            </a:r>
          </a:p>
          <a:p>
            <a:pPr>
              <a:buFont typeface="Arial" panose="020B0604020202020204" pitchFamily="34" charset="0"/>
              <a:buChar char="•"/>
            </a:pPr>
            <a:endParaRPr lang="en-CA" i="1" dirty="0">
              <a:solidFill>
                <a:srgbClr val="C00000"/>
              </a:solidFill>
            </a:endParaRPr>
          </a:p>
          <a:p>
            <a:pPr>
              <a:buFont typeface="Arial" panose="020B0604020202020204" pitchFamily="34" charset="0"/>
              <a:buChar char="•"/>
            </a:pPr>
            <a:endParaRPr lang="en-CA" i="1" dirty="0" smtClean="0">
              <a:solidFill>
                <a:srgbClr val="C00000"/>
              </a:solidFill>
            </a:endParaRPr>
          </a:p>
          <a:p>
            <a:pPr>
              <a:buFont typeface="Arial" panose="020B0604020202020204" pitchFamily="34" charset="0"/>
              <a:buChar char="•"/>
            </a:pPr>
            <a:endParaRPr lang="en-CA" dirty="0"/>
          </a:p>
          <a:p>
            <a:pPr>
              <a:buFont typeface="Arial" panose="020B0604020202020204" pitchFamily="34" charset="0"/>
              <a:buChar char="•"/>
            </a:pPr>
            <a:endParaRPr lang="en-CA" dirty="0" smtClean="0"/>
          </a:p>
          <a:p>
            <a:pPr>
              <a:buFont typeface="Arial" panose="020B0604020202020204" pitchFamily="34" charset="0"/>
              <a:buChar char="•"/>
            </a:pPr>
            <a:endParaRPr lang="en-CA" dirty="0"/>
          </a:p>
        </p:txBody>
      </p:sp>
    </p:spTree>
    <p:extLst>
      <p:ext uri="{BB962C8B-B14F-4D97-AF65-F5344CB8AC3E}">
        <p14:creationId xmlns:p14="http://schemas.microsoft.com/office/powerpoint/2010/main" val="35611196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31640" y="2564904"/>
            <a:ext cx="2376264" cy="201622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sz="2400" dirty="0"/>
              <a:t>emotions are not simply fleeting abstract notions</a:t>
            </a:r>
          </a:p>
          <a:p>
            <a:pPr>
              <a:spcAft>
                <a:spcPts val="600"/>
              </a:spcAft>
              <a:buFont typeface="Arial" panose="020B0604020202020204" pitchFamily="34" charset="0"/>
              <a:buChar char="•"/>
            </a:pPr>
            <a:r>
              <a:rPr lang="en-AU" sz="2400" dirty="0" smtClean="0"/>
              <a:t>by anchoring </a:t>
            </a:r>
            <a:r>
              <a:rPr lang="en-AU" sz="2400" dirty="0"/>
              <a:t>them in the phenomena which spawned them I was able to show that emotions are robust and powerful contributors to the motives and future action </a:t>
            </a:r>
            <a:r>
              <a:rPr lang="en-AU" sz="2400" dirty="0" smtClean="0"/>
              <a:t>cycle</a:t>
            </a:r>
          </a:p>
          <a:p>
            <a:pPr marL="857250" lvl="2" indent="0">
              <a:buNone/>
            </a:pPr>
            <a:r>
              <a:rPr lang="en-CA" sz="3200" b="1" dirty="0" smtClean="0">
                <a:solidFill>
                  <a:srgbClr val="C00000"/>
                </a:solidFill>
              </a:rPr>
              <a:t>MOTIVE </a:t>
            </a:r>
            <a:r>
              <a:rPr lang="en-CA" sz="3200" b="1" dirty="0">
                <a:solidFill>
                  <a:srgbClr val="C00000"/>
                </a:solidFill>
              </a:rPr>
              <a:t>1</a:t>
            </a:r>
          </a:p>
          <a:p>
            <a:pPr marL="857250" lvl="2" indent="0">
              <a:buNone/>
            </a:pPr>
            <a:r>
              <a:rPr lang="en-CA" sz="3200" b="1" dirty="0">
                <a:solidFill>
                  <a:srgbClr val="C00000"/>
                </a:solidFill>
              </a:rPr>
              <a:t>MOTIVE 2    </a:t>
            </a:r>
            <a:r>
              <a:rPr lang="en-CA" sz="3200" b="1" dirty="0">
                <a:solidFill>
                  <a:srgbClr val="C00000"/>
                </a:solidFill>
                <a:latin typeface="Arial"/>
                <a:cs typeface="Arial"/>
              </a:rPr>
              <a:t>↔  ACTIONS</a:t>
            </a:r>
            <a:endParaRPr lang="en-CA" sz="3200" b="1" dirty="0">
              <a:solidFill>
                <a:srgbClr val="C00000"/>
              </a:solidFill>
            </a:endParaRPr>
          </a:p>
          <a:p>
            <a:pPr marL="857250" lvl="2" indent="0">
              <a:buNone/>
            </a:pPr>
            <a:r>
              <a:rPr lang="en-CA" sz="3200" b="1" dirty="0">
                <a:solidFill>
                  <a:srgbClr val="C00000"/>
                </a:solidFill>
              </a:rPr>
              <a:t>MOTIVE 3</a:t>
            </a:r>
          </a:p>
          <a:p>
            <a:pPr>
              <a:buFont typeface="Arial" panose="020B0604020202020204" pitchFamily="34" charset="0"/>
              <a:buChar char="•"/>
            </a:pPr>
            <a:endParaRPr lang="en-AU" dirty="0"/>
          </a:p>
          <a:p>
            <a:pPr>
              <a:buFont typeface="Arial" panose="020B0604020202020204" pitchFamily="34" charset="0"/>
              <a:buChar char="•"/>
            </a:pPr>
            <a:endParaRPr lang="en-CA" dirty="0"/>
          </a:p>
          <a:p>
            <a:endParaRPr lang="en-CA" dirty="0"/>
          </a:p>
        </p:txBody>
      </p:sp>
      <p:sp>
        <p:nvSpPr>
          <p:cNvPr id="2" name="Title 1"/>
          <p:cNvSpPr>
            <a:spLocks noGrp="1"/>
          </p:cNvSpPr>
          <p:nvPr>
            <p:ph type="title"/>
          </p:nvPr>
        </p:nvSpPr>
        <p:spPr/>
        <p:txBody>
          <a:bodyPr/>
          <a:lstStyle/>
          <a:p>
            <a:r>
              <a:rPr lang="en-CA" dirty="0" smtClean="0"/>
              <a:t>CONCLUSIONS</a:t>
            </a:r>
            <a:endParaRPr lang="en-CA" dirty="0"/>
          </a:p>
        </p:txBody>
      </p:sp>
      <p:cxnSp>
        <p:nvCxnSpPr>
          <p:cNvPr id="5" name="Straight Arrow Connector 4"/>
          <p:cNvCxnSpPr/>
          <p:nvPr/>
        </p:nvCxnSpPr>
        <p:spPr bwMode="auto">
          <a:xfrm flipV="1">
            <a:off x="4211960" y="3789040"/>
            <a:ext cx="0" cy="452796"/>
          </a:xfrm>
          <a:prstGeom prst="straightConnector1">
            <a:avLst/>
          </a:prstGeom>
          <a:solidFill>
            <a:schemeClr val="accent1"/>
          </a:solidFill>
          <a:ln w="5715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TextBox 5"/>
          <p:cNvSpPr txBox="1"/>
          <p:nvPr/>
        </p:nvSpPr>
        <p:spPr>
          <a:xfrm>
            <a:off x="3995936" y="4241836"/>
            <a:ext cx="2376264" cy="523220"/>
          </a:xfrm>
          <a:prstGeom prst="rect">
            <a:avLst/>
          </a:prstGeom>
          <a:noFill/>
        </p:spPr>
        <p:txBody>
          <a:bodyPr wrap="square" rtlCol="0">
            <a:spAutoFit/>
          </a:bodyPr>
          <a:lstStyle/>
          <a:p>
            <a:r>
              <a:rPr lang="en-CA" sz="2800" b="1" dirty="0" smtClean="0">
                <a:solidFill>
                  <a:srgbClr val="0070C0"/>
                </a:solidFill>
              </a:rPr>
              <a:t>EMOTIONS</a:t>
            </a:r>
            <a:endParaRPr lang="en-CA" sz="2800" b="1" dirty="0">
              <a:solidFill>
                <a:srgbClr val="0070C0"/>
              </a:solidFill>
            </a:endParaRPr>
          </a:p>
        </p:txBody>
      </p:sp>
    </p:spTree>
    <p:extLst>
      <p:ext uri="{BB962C8B-B14F-4D97-AF65-F5344CB8AC3E}">
        <p14:creationId xmlns:p14="http://schemas.microsoft.com/office/powerpoint/2010/main" val="1524276725"/>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Content Placeholder 2"/>
          <p:cNvSpPr>
            <a:spLocks noGrp="1"/>
          </p:cNvSpPr>
          <p:nvPr>
            <p:ph idx="1"/>
          </p:nvPr>
        </p:nvSpPr>
        <p:spPr/>
        <p:txBody>
          <a:bodyPr/>
          <a:lstStyle/>
          <a:p>
            <a:pPr algn="ctr"/>
            <a:endParaRPr lang="en-CA" sz="3200" b="1" dirty="0" smtClean="0">
              <a:solidFill>
                <a:srgbClr val="C00000"/>
              </a:solidFill>
            </a:endParaRPr>
          </a:p>
          <a:p>
            <a:pPr algn="ctr"/>
            <a:endParaRPr lang="en-CA" sz="3200" b="1" dirty="0">
              <a:solidFill>
                <a:srgbClr val="C00000"/>
              </a:solidFill>
            </a:endParaRPr>
          </a:p>
          <a:p>
            <a:pPr algn="ctr"/>
            <a:r>
              <a:rPr lang="en-CA" sz="3200" b="1" dirty="0" smtClean="0">
                <a:solidFill>
                  <a:srgbClr val="C00000"/>
                </a:solidFill>
              </a:rPr>
              <a:t>NO BELIEFS!!!!</a:t>
            </a:r>
          </a:p>
          <a:p>
            <a:endParaRPr lang="en-CA" sz="3200" dirty="0"/>
          </a:p>
          <a:p>
            <a:pPr algn="ctr"/>
            <a:r>
              <a:rPr lang="en-CA" sz="3200" dirty="0" smtClean="0"/>
              <a:t>	</a:t>
            </a:r>
            <a:r>
              <a:rPr lang="en-CA" sz="3200" i="1" dirty="0" smtClean="0"/>
              <a:t>absence of evidence is NOT THE SAME as evidence of absence</a:t>
            </a:r>
          </a:p>
          <a:p>
            <a:endParaRPr lang="en-CA" dirty="0"/>
          </a:p>
        </p:txBody>
      </p:sp>
    </p:spTree>
    <p:extLst>
      <p:ext uri="{BB962C8B-B14F-4D97-AF65-F5344CB8AC3E}">
        <p14:creationId xmlns:p14="http://schemas.microsoft.com/office/powerpoint/2010/main" val="4225438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algn="ctr"/>
            <a:endParaRPr lang="en-CA" dirty="0" smtClean="0"/>
          </a:p>
          <a:p>
            <a:pPr algn="ctr"/>
            <a:endParaRPr lang="en-CA" dirty="0"/>
          </a:p>
          <a:p>
            <a:pPr algn="ctr"/>
            <a:endParaRPr lang="en-CA" dirty="0" smtClean="0"/>
          </a:p>
          <a:p>
            <a:pPr algn="ctr"/>
            <a:endParaRPr lang="en-CA" dirty="0"/>
          </a:p>
          <a:p>
            <a:pPr algn="ctr"/>
            <a:r>
              <a:rPr lang="en-CA" sz="4000" b="1" dirty="0" smtClean="0">
                <a:solidFill>
                  <a:srgbClr val="C00000"/>
                </a:solidFill>
              </a:rPr>
              <a:t>THANK YOU</a:t>
            </a:r>
          </a:p>
          <a:p>
            <a:pPr algn="ctr"/>
            <a:endParaRPr lang="en-CA" sz="2400" dirty="0" smtClean="0">
              <a:solidFill>
                <a:schemeClr val="bg1">
                  <a:lumMod val="50000"/>
                </a:schemeClr>
              </a:solidFill>
            </a:endParaRPr>
          </a:p>
          <a:p>
            <a:pPr algn="ctr"/>
            <a:r>
              <a:rPr lang="en-CA" sz="2400" dirty="0" smtClean="0">
                <a:solidFill>
                  <a:schemeClr val="bg1">
                    <a:lumMod val="50000"/>
                  </a:schemeClr>
                </a:solidFill>
              </a:rPr>
              <a:t>liljedahl@sfu.ca</a:t>
            </a:r>
          </a:p>
          <a:p>
            <a:pPr algn="ctr"/>
            <a:r>
              <a:rPr lang="en-CA" sz="2400" dirty="0" smtClean="0">
                <a:solidFill>
                  <a:schemeClr val="bg1">
                    <a:lumMod val="50000"/>
                  </a:schemeClr>
                </a:solidFill>
              </a:rPr>
              <a:t>www.peterliljedahl.com</a:t>
            </a:r>
          </a:p>
          <a:p>
            <a:pPr algn="ctr"/>
            <a:endParaRPr lang="en-CA" dirty="0"/>
          </a:p>
        </p:txBody>
      </p:sp>
    </p:spTree>
    <p:extLst>
      <p:ext uri="{BB962C8B-B14F-4D97-AF65-F5344CB8AC3E}">
        <p14:creationId xmlns:p14="http://schemas.microsoft.com/office/powerpoint/2010/main" val="1760777909"/>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LEONT'EV  &amp; ACTIVITY THEORY</a:t>
            </a:r>
            <a:endParaRPr lang="en-CA" dirty="0"/>
          </a:p>
        </p:txBody>
      </p:sp>
      <p:graphicFrame>
        <p:nvGraphicFramePr>
          <p:cNvPr id="7" name="Diagram 6"/>
          <p:cNvGraphicFramePr/>
          <p:nvPr>
            <p:extLst>
              <p:ext uri="{D42A27DB-BD31-4B8C-83A1-F6EECF244321}">
                <p14:modId xmlns:p14="http://schemas.microsoft.com/office/powerpoint/2010/main" val="973308994"/>
              </p:ext>
            </p:extLst>
          </p:nvPr>
        </p:nvGraphicFramePr>
        <p:xfrm>
          <a:off x="1835696" y="1484784"/>
          <a:ext cx="4368254" cy="2671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2838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EMOTIONS</a:t>
            </a:r>
            <a:endParaRPr lang="en-C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sz="2800" dirty="0" smtClean="0"/>
              <a:t>emotions remain a largely </a:t>
            </a:r>
            <a:r>
              <a:rPr lang="en-AU" sz="2800" dirty="0" err="1">
                <a:solidFill>
                  <a:srgbClr val="C00000"/>
                </a:solidFill>
              </a:rPr>
              <a:t>unresearched</a:t>
            </a:r>
            <a:r>
              <a:rPr lang="en-AU" sz="2800" dirty="0">
                <a:solidFill>
                  <a:srgbClr val="C00000"/>
                </a:solidFill>
              </a:rPr>
              <a:t> </a:t>
            </a:r>
            <a:r>
              <a:rPr lang="en-AU" sz="2800" dirty="0" smtClean="0"/>
              <a:t>and a not-well-understood construct</a:t>
            </a:r>
          </a:p>
          <a:p>
            <a:pPr>
              <a:buFont typeface="Arial" panose="020B0604020202020204" pitchFamily="34" charset="0"/>
              <a:buChar char="•"/>
            </a:pPr>
            <a:r>
              <a:rPr lang="en-AU" sz="2800" dirty="0" smtClean="0"/>
              <a:t>the little research that exists is often </a:t>
            </a:r>
            <a:r>
              <a:rPr lang="en-AU" sz="2800" i="1" dirty="0" err="1" smtClean="0">
                <a:solidFill>
                  <a:srgbClr val="C00000"/>
                </a:solidFill>
              </a:rPr>
              <a:t>atheoretical</a:t>
            </a:r>
            <a:r>
              <a:rPr lang="en-AU" sz="2800" dirty="0" smtClean="0"/>
              <a:t> with respect to the construct of emotions</a:t>
            </a:r>
          </a:p>
          <a:p>
            <a:pPr>
              <a:buFont typeface="Arial" panose="020B0604020202020204" pitchFamily="34" charset="0"/>
              <a:buChar char="•"/>
            </a:pPr>
            <a:r>
              <a:rPr lang="en-AU" sz="2800" dirty="0" smtClean="0"/>
              <a:t>emotions are “</a:t>
            </a:r>
            <a:r>
              <a:rPr lang="en-AU" sz="2800" dirty="0" smtClean="0">
                <a:solidFill>
                  <a:srgbClr val="C00000"/>
                </a:solidFill>
              </a:rPr>
              <a:t>sidelights</a:t>
            </a:r>
            <a:r>
              <a:rPr lang="en-AU" sz="2800" dirty="0" smtClean="0"/>
              <a:t> rather than highlights of the studies” (McLeod, 1992, p. 582).</a:t>
            </a:r>
          </a:p>
          <a:p>
            <a:pPr>
              <a:buFont typeface="Arial" panose="020B0604020202020204" pitchFamily="34" charset="0"/>
              <a:buChar char="•"/>
            </a:pPr>
            <a:r>
              <a:rPr lang="en-AU" sz="2800" dirty="0" smtClean="0"/>
              <a:t>how to understand the effect of these emotions on the 475 students</a:t>
            </a:r>
            <a:endParaRPr lang="en-CA" sz="2800" dirty="0" smtClean="0"/>
          </a:p>
          <a:p>
            <a:endParaRPr lang="en-CA" sz="2000" dirty="0"/>
          </a:p>
        </p:txBody>
      </p:sp>
    </p:spTree>
    <p:extLst>
      <p:ext uri="{BB962C8B-B14F-4D97-AF65-F5344CB8AC3E}">
        <p14:creationId xmlns:p14="http://schemas.microsoft.com/office/powerpoint/2010/main" val="3030914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a:t>
            </a:r>
            <a:endParaRPr lang="en-CA" dirty="0"/>
          </a:p>
        </p:txBody>
      </p:sp>
      <p:sp>
        <p:nvSpPr>
          <p:cNvPr id="3" name="Content Placeholder 2"/>
          <p:cNvSpPr>
            <a:spLocks noGrp="1"/>
          </p:cNvSpPr>
          <p:nvPr>
            <p:ph idx="1"/>
          </p:nvPr>
        </p:nvSpPr>
        <p:spPr/>
        <p:txBody>
          <a:bodyPr/>
          <a:lstStyle/>
          <a:p>
            <a:pPr lvl="0">
              <a:buClr>
                <a:srgbClr val="9E0927"/>
              </a:buClr>
              <a:buFont typeface="Arial" panose="020B0604020202020204" pitchFamily="34" charset="0"/>
              <a:buChar char="•"/>
            </a:pPr>
            <a:endParaRPr lang="en-CA" sz="2800" dirty="0" smtClean="0">
              <a:solidFill>
                <a:srgbClr val="000000"/>
              </a:solidFill>
            </a:endParaRPr>
          </a:p>
          <a:p>
            <a:pPr lvl="0">
              <a:buClr>
                <a:srgbClr val="9E0927"/>
              </a:buClr>
              <a:buFont typeface="Arial" panose="020B0604020202020204" pitchFamily="34" charset="0"/>
              <a:buChar char="•"/>
            </a:pPr>
            <a:r>
              <a:rPr lang="en-CA" sz="2800" dirty="0" smtClean="0">
                <a:solidFill>
                  <a:srgbClr val="000000"/>
                </a:solidFill>
              </a:rPr>
              <a:t>spring 2012</a:t>
            </a:r>
          </a:p>
          <a:p>
            <a:pPr lvl="0">
              <a:buClr>
                <a:srgbClr val="9E0927"/>
              </a:buClr>
              <a:buFont typeface="Arial" panose="020B0604020202020204" pitchFamily="34" charset="0"/>
              <a:buChar char="•"/>
            </a:pPr>
            <a:r>
              <a:rPr lang="en-CA" sz="2800" dirty="0" err="1" smtClean="0">
                <a:solidFill>
                  <a:srgbClr val="000000"/>
                </a:solidFill>
              </a:rPr>
              <a:t>educ</a:t>
            </a:r>
            <a:r>
              <a:rPr lang="en-CA" sz="2800" dirty="0" smtClean="0">
                <a:solidFill>
                  <a:srgbClr val="000000"/>
                </a:solidFill>
              </a:rPr>
              <a:t> </a:t>
            </a:r>
            <a:r>
              <a:rPr lang="en-CA" sz="2800" dirty="0">
                <a:solidFill>
                  <a:srgbClr val="000000"/>
                </a:solidFill>
              </a:rPr>
              <a:t>475: elementary methods</a:t>
            </a:r>
          </a:p>
          <a:p>
            <a:pPr lvl="0">
              <a:buClr>
                <a:srgbClr val="9E0927"/>
              </a:buClr>
              <a:buFont typeface="Arial" panose="020B0604020202020204" pitchFamily="34" charset="0"/>
              <a:buChar char="•"/>
            </a:pPr>
            <a:r>
              <a:rPr lang="en-CA" sz="2800" dirty="0" smtClean="0">
                <a:solidFill>
                  <a:srgbClr val="000000"/>
                </a:solidFill>
              </a:rPr>
              <a:t>38 </a:t>
            </a:r>
            <a:r>
              <a:rPr lang="en-CA" sz="2800" dirty="0">
                <a:solidFill>
                  <a:srgbClr val="000000"/>
                </a:solidFill>
              </a:rPr>
              <a:t>students </a:t>
            </a:r>
            <a:r>
              <a:rPr lang="en-CA" sz="2800" dirty="0" smtClean="0">
                <a:solidFill>
                  <a:srgbClr val="000000"/>
                </a:solidFill>
              </a:rPr>
              <a:t>(35 female, 3 male)</a:t>
            </a:r>
            <a:endParaRPr lang="en-CA" sz="2800" dirty="0">
              <a:solidFill>
                <a:srgbClr val="000000"/>
              </a:solidFill>
            </a:endParaRPr>
          </a:p>
          <a:p>
            <a:pPr lvl="0">
              <a:buClr>
                <a:srgbClr val="9E0927"/>
              </a:buClr>
              <a:buFont typeface="Arial" panose="020B0604020202020204" pitchFamily="34" charset="0"/>
              <a:buChar char="•"/>
            </a:pPr>
            <a:r>
              <a:rPr lang="en-CA" sz="2800" dirty="0">
                <a:solidFill>
                  <a:srgbClr val="000000"/>
                </a:solidFill>
              </a:rPr>
              <a:t>13 weeks (13 x 4 hours)</a:t>
            </a:r>
          </a:p>
          <a:p>
            <a:pPr lvl="0">
              <a:buClr>
                <a:srgbClr val="9E0927"/>
              </a:buClr>
              <a:buFont typeface="Arial" panose="020B0604020202020204" pitchFamily="34" charset="0"/>
              <a:buChar char="•"/>
            </a:pPr>
            <a:r>
              <a:rPr lang="en-CA" sz="2800" dirty="0" smtClean="0">
                <a:solidFill>
                  <a:srgbClr val="000000"/>
                </a:solidFill>
              </a:rPr>
              <a:t>played</a:t>
            </a:r>
            <a:r>
              <a:rPr lang="en-CA" sz="2800" i="1" dirty="0" smtClean="0">
                <a:solidFill>
                  <a:srgbClr val="000000"/>
                </a:solidFill>
              </a:rPr>
              <a:t> </a:t>
            </a:r>
            <a:r>
              <a:rPr lang="en-CA" sz="2800" i="1" dirty="0">
                <a:solidFill>
                  <a:srgbClr val="C00000"/>
                </a:solidFill>
              </a:rPr>
              <a:t>Around the World </a:t>
            </a:r>
            <a:r>
              <a:rPr lang="en-CA" sz="2800" dirty="0" smtClean="0">
                <a:solidFill>
                  <a:srgbClr val="000000"/>
                </a:solidFill>
              </a:rPr>
              <a:t>(week </a:t>
            </a:r>
            <a:r>
              <a:rPr lang="en-CA" sz="2800" dirty="0">
                <a:solidFill>
                  <a:srgbClr val="000000"/>
                </a:solidFill>
              </a:rPr>
              <a:t>#4</a:t>
            </a:r>
            <a:r>
              <a:rPr lang="en-CA" sz="2800" dirty="0" smtClean="0">
                <a:solidFill>
                  <a:srgbClr val="000000"/>
                </a:solidFill>
              </a:rPr>
              <a:t>)</a:t>
            </a:r>
          </a:p>
        </p:txBody>
      </p:sp>
    </p:spTree>
    <p:extLst>
      <p:ext uri="{BB962C8B-B14F-4D97-AF65-F5344CB8AC3E}">
        <p14:creationId xmlns:p14="http://schemas.microsoft.com/office/powerpoint/2010/main" val="262508954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a:t>
            </a:r>
            <a:endParaRPr lang="en-CA" dirty="0"/>
          </a:p>
        </p:txBody>
      </p:sp>
      <p:sp>
        <p:nvSpPr>
          <p:cNvPr id="3" name="Content Placeholder 2"/>
          <p:cNvSpPr>
            <a:spLocks noGrp="1"/>
          </p:cNvSpPr>
          <p:nvPr>
            <p:ph idx="1"/>
          </p:nvPr>
        </p:nvSpPr>
        <p:spPr/>
        <p:txBody>
          <a:bodyPr/>
          <a:lstStyle/>
          <a:p>
            <a:pPr lvl="0">
              <a:buClr>
                <a:srgbClr val="9E0927"/>
              </a:buClr>
              <a:buFont typeface="Arial" panose="020B0604020202020204" pitchFamily="34" charset="0"/>
              <a:buChar char="•"/>
            </a:pPr>
            <a:r>
              <a:rPr lang="en-CA" sz="2400" dirty="0" smtClean="0">
                <a:solidFill>
                  <a:srgbClr val="000000"/>
                </a:solidFill>
              </a:rPr>
              <a:t>immediate </a:t>
            </a:r>
            <a:r>
              <a:rPr lang="en-CA" sz="2400" dirty="0" err="1" smtClean="0">
                <a:solidFill>
                  <a:srgbClr val="000000"/>
                </a:solidFill>
              </a:rPr>
              <a:t>quickwrite</a:t>
            </a:r>
            <a:r>
              <a:rPr lang="en-CA" sz="2400" dirty="0" smtClean="0">
                <a:solidFill>
                  <a:srgbClr val="000000"/>
                </a:solidFill>
              </a:rPr>
              <a:t> </a:t>
            </a:r>
          </a:p>
          <a:p>
            <a:pPr marL="457200" lvl="1" indent="0">
              <a:buClr>
                <a:srgbClr val="9E0927"/>
              </a:buClr>
              <a:buNone/>
            </a:pPr>
            <a:r>
              <a:rPr lang="en-CA" sz="2000" i="1" dirty="0" smtClean="0">
                <a:solidFill>
                  <a:srgbClr val="000000"/>
                </a:solidFill>
              </a:rPr>
              <a:t>How </a:t>
            </a:r>
            <a:r>
              <a:rPr lang="en-CA" sz="2000" i="1" dirty="0">
                <a:solidFill>
                  <a:srgbClr val="000000"/>
                </a:solidFill>
              </a:rPr>
              <a:t>do you feel?</a:t>
            </a:r>
          </a:p>
          <a:p>
            <a:pPr lvl="0">
              <a:buClr>
                <a:srgbClr val="9E0927"/>
              </a:buClr>
              <a:buFont typeface="Arial" panose="020B0604020202020204" pitchFamily="34" charset="0"/>
              <a:buChar char="•"/>
            </a:pPr>
            <a:r>
              <a:rPr lang="en-CA" sz="2400" dirty="0" smtClean="0">
                <a:solidFill>
                  <a:srgbClr val="000000"/>
                </a:solidFill>
              </a:rPr>
              <a:t>week #4 journal entry </a:t>
            </a:r>
            <a:endParaRPr lang="en-CA" sz="2400" dirty="0">
              <a:solidFill>
                <a:srgbClr val="000000"/>
              </a:solidFill>
            </a:endParaRPr>
          </a:p>
          <a:p>
            <a:pPr marL="457200" lvl="1" indent="0" algn="just">
              <a:buNone/>
            </a:pPr>
            <a:r>
              <a:rPr lang="en-AU" sz="2000" i="1" dirty="0" smtClean="0"/>
              <a:t>Discuss </a:t>
            </a:r>
            <a:r>
              <a:rPr lang="en-AU" sz="2000" i="1" dirty="0"/>
              <a:t>your experience in today’s class around the issue of multiplication. What did you feel when I sprung the “stand up and get ready to answer multiplication facts” activity? What sort of self-reflection did you go through? How do you feel now after we debriefed it? </a:t>
            </a:r>
            <a:endParaRPr lang="en-AU" sz="2000" i="1" dirty="0" smtClean="0"/>
          </a:p>
          <a:p>
            <a:pPr lvl="0">
              <a:buClr>
                <a:srgbClr val="9E0927"/>
              </a:buClr>
              <a:buFont typeface="Arial" panose="020B0604020202020204" pitchFamily="34" charset="0"/>
              <a:buChar char="•"/>
            </a:pPr>
            <a:r>
              <a:rPr lang="en-CA" sz="2400" dirty="0" smtClean="0">
                <a:solidFill>
                  <a:srgbClr val="000000"/>
                </a:solidFill>
              </a:rPr>
              <a:t>week # 12 journal entry</a:t>
            </a:r>
            <a:endParaRPr lang="en-CA" sz="2400" dirty="0">
              <a:solidFill>
                <a:srgbClr val="000000"/>
              </a:solidFill>
            </a:endParaRPr>
          </a:p>
          <a:p>
            <a:pPr marL="457200" lvl="1" indent="0" algn="just">
              <a:buClr>
                <a:srgbClr val="9E0927"/>
              </a:buClr>
              <a:buNone/>
            </a:pPr>
            <a:r>
              <a:rPr lang="en-AU" sz="2000" i="1" dirty="0" smtClean="0"/>
              <a:t>Now </a:t>
            </a:r>
            <a:r>
              <a:rPr lang="en-AU" sz="2000" i="1" dirty="0"/>
              <a:t>that this course is almost over what is something that you will NEVER do in the teaching of mathematics? Why? What is something that you will ALWAYS do? Why?</a:t>
            </a:r>
            <a:endParaRPr lang="en-CA" sz="2000" i="1" dirty="0"/>
          </a:p>
          <a:p>
            <a:pPr marL="457200" lvl="1" indent="0">
              <a:buClr>
                <a:srgbClr val="9E0927"/>
              </a:buClr>
              <a:buNone/>
            </a:pPr>
            <a:endParaRPr lang="en-CA" sz="2000" i="1" dirty="0">
              <a:solidFill>
                <a:srgbClr val="000000"/>
              </a:solidFill>
            </a:endParaRPr>
          </a:p>
        </p:txBody>
      </p:sp>
    </p:spTree>
    <p:extLst>
      <p:ext uri="{BB962C8B-B14F-4D97-AF65-F5344CB8AC3E}">
        <p14:creationId xmlns:p14="http://schemas.microsoft.com/office/powerpoint/2010/main" val="114194749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IMMEDIATE  ENTRIES</a:t>
            </a:r>
            <a:endParaRPr lang="en-CA" dirty="0"/>
          </a:p>
        </p:txBody>
      </p:sp>
      <p:sp>
        <p:nvSpPr>
          <p:cNvPr id="3" name="Content Placeholder 2"/>
          <p:cNvSpPr>
            <a:spLocks noGrp="1"/>
          </p:cNvSpPr>
          <p:nvPr>
            <p:ph idx="1"/>
          </p:nvPr>
        </p:nvSpPr>
        <p:spPr>
          <a:xfrm>
            <a:off x="685800" y="548680"/>
            <a:ext cx="6838528" cy="4480520"/>
          </a:xfrm>
        </p:spPr>
        <p:txBody>
          <a:bodyPr/>
          <a:lstStyle/>
          <a:p>
            <a:r>
              <a:rPr lang="en-AU" sz="2800" b="1" dirty="0"/>
              <a:t>Fear</a:t>
            </a:r>
            <a:endParaRPr lang="en-CA" sz="2800" b="1" dirty="0"/>
          </a:p>
          <a:p>
            <a:pPr algn="just"/>
            <a:r>
              <a:rPr lang="en-AU" sz="2000" i="1" dirty="0" smtClean="0"/>
              <a:t>	</a:t>
            </a:r>
            <a:r>
              <a:rPr lang="en-AU" sz="2000" i="1" dirty="0" smtClean="0">
                <a:solidFill>
                  <a:srgbClr val="C00000"/>
                </a:solidFill>
              </a:rPr>
              <a:t>Terrified</a:t>
            </a:r>
            <a:r>
              <a:rPr lang="en-AU" sz="2000" i="1" dirty="0">
                <a:solidFill>
                  <a:srgbClr val="C00000"/>
                </a:solidFill>
              </a:rPr>
              <a:t>!</a:t>
            </a:r>
            <a:r>
              <a:rPr lang="en-AU" sz="2000" i="1" dirty="0"/>
              <a:t> I can’t do mental math very quickly and I don’t </a:t>
            </a:r>
            <a:r>
              <a:rPr lang="en-AU" sz="2000" i="1" dirty="0" smtClean="0"/>
              <a:t>like being </a:t>
            </a:r>
            <a:r>
              <a:rPr lang="en-AU" sz="2000" i="1" dirty="0"/>
              <a:t>the centre of attention when under scrutiny. </a:t>
            </a:r>
            <a:r>
              <a:rPr lang="en-AU" sz="2000" i="1" dirty="0" smtClean="0"/>
              <a:t>The </a:t>
            </a:r>
            <a:r>
              <a:rPr lang="en-AU" sz="2000" i="1" dirty="0"/>
              <a:t>only </a:t>
            </a:r>
            <a:r>
              <a:rPr lang="en-AU" sz="2000" i="1" dirty="0" smtClean="0"/>
              <a:t>thing </a:t>
            </a:r>
            <a:r>
              <a:rPr lang="en-AU" sz="2000" i="1" dirty="0"/>
              <a:t>I could think was “I’m going to be </a:t>
            </a:r>
            <a:r>
              <a:rPr lang="en-AU" sz="2000" i="1" dirty="0" smtClean="0"/>
              <a:t>the </a:t>
            </a:r>
            <a:r>
              <a:rPr lang="en-AU" sz="2000" i="1" dirty="0"/>
              <a:t>last </a:t>
            </a:r>
            <a:r>
              <a:rPr lang="en-AU" sz="2000" i="1" dirty="0" smtClean="0"/>
              <a:t>one </a:t>
            </a:r>
            <a:r>
              <a:rPr lang="en-AU" sz="2000" i="1" dirty="0"/>
              <a:t>standing”. </a:t>
            </a:r>
            <a:r>
              <a:rPr lang="en-AU" sz="2000" i="1" dirty="0" smtClean="0"/>
              <a:t>I </a:t>
            </a:r>
            <a:r>
              <a:rPr lang="en-AU" sz="2000" i="1" dirty="0"/>
              <a:t>don’t want to look slow in front </a:t>
            </a:r>
            <a:r>
              <a:rPr lang="en-AU" sz="2000" i="1" dirty="0" smtClean="0"/>
              <a:t>of </a:t>
            </a:r>
            <a:r>
              <a:rPr lang="en-AU" sz="2000" i="1" dirty="0"/>
              <a:t>my </a:t>
            </a:r>
            <a:r>
              <a:rPr lang="en-AU" sz="2000" i="1" dirty="0" smtClean="0"/>
              <a:t>peers </a:t>
            </a:r>
            <a:r>
              <a:rPr lang="en-AU" sz="2000" i="1" dirty="0"/>
              <a:t>and </a:t>
            </a:r>
            <a:r>
              <a:rPr lang="en-AU" sz="2000" i="1" dirty="0" smtClean="0"/>
              <a:t>teacher. Through </a:t>
            </a:r>
            <a:r>
              <a:rPr lang="en-AU" sz="2000" i="1" dirty="0"/>
              <a:t>my education career I </a:t>
            </a:r>
            <a:r>
              <a:rPr lang="en-AU" sz="2000" i="1" dirty="0" smtClean="0"/>
              <a:t>sit </a:t>
            </a:r>
            <a:r>
              <a:rPr lang="en-AU" sz="2000" i="1" dirty="0"/>
              <a:t>in my seat praying not to be </a:t>
            </a:r>
            <a:r>
              <a:rPr lang="en-AU" sz="2000" i="1" dirty="0" smtClean="0"/>
              <a:t>called </a:t>
            </a:r>
            <a:r>
              <a:rPr lang="en-AU" sz="2000" i="1" dirty="0"/>
              <a:t>on. </a:t>
            </a:r>
            <a:endParaRPr lang="en-AU" sz="2000" i="1" dirty="0" smtClean="0"/>
          </a:p>
          <a:p>
            <a:endParaRPr lang="en-CA" sz="2000" i="1" dirty="0"/>
          </a:p>
          <a:p>
            <a:pPr algn="just"/>
            <a:r>
              <a:rPr lang="en-AU" sz="2000" i="1" dirty="0" smtClean="0"/>
              <a:t>	</a:t>
            </a:r>
            <a:r>
              <a:rPr lang="en-AU" sz="2000" i="1" dirty="0" smtClean="0">
                <a:solidFill>
                  <a:srgbClr val="C00000"/>
                </a:solidFill>
              </a:rPr>
              <a:t>Mortified</a:t>
            </a:r>
            <a:r>
              <a:rPr lang="en-AU" sz="2000" i="1" dirty="0">
                <a:solidFill>
                  <a:srgbClr val="C00000"/>
                </a:solidFill>
              </a:rPr>
              <a:t>.</a:t>
            </a:r>
            <a:r>
              <a:rPr lang="en-AU" sz="2000" i="1" dirty="0"/>
              <a:t> I don’t like to be wrong or feel embarrassed in </a:t>
            </a:r>
            <a:r>
              <a:rPr lang="en-AU" sz="2000" i="1" dirty="0" smtClean="0"/>
              <a:t>front of my </a:t>
            </a:r>
            <a:r>
              <a:rPr lang="en-AU" sz="2000" i="1" dirty="0"/>
              <a:t>peers. It can be extremely difficult to get the </a:t>
            </a:r>
            <a:r>
              <a:rPr lang="en-AU" sz="2000" i="1" dirty="0" smtClean="0"/>
              <a:t>answer  right </a:t>
            </a:r>
            <a:r>
              <a:rPr lang="en-AU" sz="2000" i="1" dirty="0"/>
              <a:t>as I’m too busy thinking about me, or what </a:t>
            </a:r>
            <a:r>
              <a:rPr lang="en-AU" sz="2000" i="1" dirty="0" smtClean="0"/>
              <a:t>they </a:t>
            </a:r>
            <a:r>
              <a:rPr lang="en-AU" sz="2000" i="1" dirty="0"/>
              <a:t>are </a:t>
            </a:r>
            <a:r>
              <a:rPr lang="en-AU" sz="2000" i="1" dirty="0" smtClean="0"/>
              <a:t>saying </a:t>
            </a:r>
            <a:r>
              <a:rPr lang="en-AU" sz="2000" i="1" dirty="0"/>
              <a:t>to care about the problem. Eventually I </a:t>
            </a:r>
            <a:r>
              <a:rPr lang="en-AU" sz="2000" i="1" dirty="0" smtClean="0"/>
              <a:t>feel </a:t>
            </a:r>
            <a:r>
              <a:rPr lang="en-AU" sz="2000" i="1" dirty="0"/>
              <a:t>I’d just </a:t>
            </a:r>
            <a:r>
              <a:rPr lang="en-AU" sz="2000" i="1" dirty="0" smtClean="0"/>
              <a:t>guess </a:t>
            </a:r>
            <a:r>
              <a:rPr lang="en-AU" sz="2000" i="1" dirty="0"/>
              <a:t>to get it over with. </a:t>
            </a:r>
            <a:endParaRPr lang="en-CA" sz="2000" i="1" dirty="0"/>
          </a:p>
          <a:p>
            <a:endParaRPr lang="en-CA" dirty="0"/>
          </a:p>
        </p:txBody>
      </p:sp>
    </p:spTree>
    <p:extLst>
      <p:ext uri="{BB962C8B-B14F-4D97-AF65-F5344CB8AC3E}">
        <p14:creationId xmlns:p14="http://schemas.microsoft.com/office/powerpoint/2010/main" val="230746051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IMMEDIATE  ENTRIES</a:t>
            </a:r>
          </a:p>
        </p:txBody>
      </p:sp>
      <p:sp>
        <p:nvSpPr>
          <p:cNvPr id="3" name="Content Placeholder 2"/>
          <p:cNvSpPr>
            <a:spLocks noGrp="1"/>
          </p:cNvSpPr>
          <p:nvPr>
            <p:ph idx="1"/>
          </p:nvPr>
        </p:nvSpPr>
        <p:spPr>
          <a:xfrm>
            <a:off x="685800" y="404664"/>
            <a:ext cx="6910536" cy="4480520"/>
          </a:xfrm>
        </p:spPr>
        <p:txBody>
          <a:bodyPr/>
          <a:lstStyle/>
          <a:p>
            <a:r>
              <a:rPr lang="en-AU" sz="2800" b="1" dirty="0" smtClean="0"/>
              <a:t>Anxiety</a:t>
            </a:r>
          </a:p>
          <a:p>
            <a:pPr algn="just"/>
            <a:r>
              <a:rPr lang="en-AU" sz="2000" dirty="0" smtClean="0"/>
              <a:t> 	</a:t>
            </a:r>
            <a:r>
              <a:rPr lang="en-AU" sz="2000" i="1" dirty="0" smtClean="0"/>
              <a:t>Heart </a:t>
            </a:r>
            <a:r>
              <a:rPr lang="en-AU" sz="2000" i="1" dirty="0"/>
              <a:t>racing </a:t>
            </a:r>
            <a:r>
              <a:rPr lang="en-AU" sz="2000" i="1" dirty="0">
                <a:solidFill>
                  <a:srgbClr val="C00000"/>
                </a:solidFill>
              </a:rPr>
              <a:t>anxiety</a:t>
            </a:r>
            <a:r>
              <a:rPr lang="en-AU" sz="2000" i="1" dirty="0"/>
              <a:t>! The thought of being picked on </a:t>
            </a:r>
            <a:r>
              <a:rPr lang="en-AU" sz="2000" i="1" dirty="0" smtClean="0"/>
              <a:t>and </a:t>
            </a:r>
            <a:r>
              <a:rPr lang="en-AU" sz="2000" i="1" dirty="0"/>
              <a:t>not knowing gives me the </a:t>
            </a:r>
            <a:r>
              <a:rPr lang="en-AU" sz="2000" i="1" dirty="0" err="1"/>
              <a:t>heebie</a:t>
            </a:r>
            <a:r>
              <a:rPr lang="en-AU" sz="2000" i="1" dirty="0"/>
              <a:t> </a:t>
            </a:r>
            <a:r>
              <a:rPr lang="en-AU" sz="2000" i="1" dirty="0" err="1"/>
              <a:t>jeebies</a:t>
            </a:r>
            <a:r>
              <a:rPr lang="en-AU" sz="2000" i="1" dirty="0"/>
              <a:t>, </a:t>
            </a:r>
            <a:r>
              <a:rPr lang="en-AU" sz="2000" i="1" dirty="0" smtClean="0"/>
              <a:t>especially </a:t>
            </a:r>
            <a:r>
              <a:rPr lang="en-AU" sz="2000" i="1" dirty="0"/>
              <a:t>in a subject that is probably my weakest. </a:t>
            </a:r>
            <a:r>
              <a:rPr lang="en-AU" sz="2000" i="1" dirty="0" smtClean="0"/>
              <a:t>Being </a:t>
            </a:r>
            <a:r>
              <a:rPr lang="en-AU" sz="2000" i="1" dirty="0"/>
              <a:t>that it is multiplication and is something that I </a:t>
            </a:r>
            <a:r>
              <a:rPr lang="en-AU" sz="2000" i="1" dirty="0" smtClean="0"/>
              <a:t>probably </a:t>
            </a:r>
            <a:r>
              <a:rPr lang="en-AU" sz="2000" i="1" dirty="0"/>
              <a:t>would get right doesn’t really help shake the </a:t>
            </a:r>
            <a:r>
              <a:rPr lang="en-AU" sz="2000" i="1" dirty="0" smtClean="0"/>
              <a:t>feeling </a:t>
            </a:r>
            <a:r>
              <a:rPr lang="en-AU" sz="2000" i="1" dirty="0"/>
              <a:t>you get when you know that there is pressure to </a:t>
            </a:r>
            <a:r>
              <a:rPr lang="en-AU" sz="2000" i="1" dirty="0" smtClean="0"/>
              <a:t>perform</a:t>
            </a:r>
            <a:r>
              <a:rPr lang="en-AU" sz="2000" i="1" dirty="0"/>
              <a:t>. [..] If I feel like this at 23 how would a kid feel</a:t>
            </a:r>
            <a:r>
              <a:rPr lang="en-AU" sz="2000" i="1" dirty="0" smtClean="0"/>
              <a:t>?</a:t>
            </a:r>
          </a:p>
          <a:p>
            <a:endParaRPr lang="en-CA" sz="2000" i="1" dirty="0"/>
          </a:p>
          <a:p>
            <a:pPr algn="just"/>
            <a:r>
              <a:rPr lang="en-AU" sz="2000" i="1" dirty="0" smtClean="0"/>
              <a:t>	I </a:t>
            </a:r>
            <a:r>
              <a:rPr lang="en-AU" sz="2000" i="1" dirty="0"/>
              <a:t>am feeling really </a:t>
            </a:r>
            <a:r>
              <a:rPr lang="en-AU" sz="2000" i="1" dirty="0">
                <a:solidFill>
                  <a:srgbClr val="C00000"/>
                </a:solidFill>
              </a:rPr>
              <a:t>anxious</a:t>
            </a:r>
            <a:r>
              <a:rPr lang="en-AU" sz="2000" i="1" dirty="0"/>
              <a:t> and nervous. I am worried </a:t>
            </a:r>
            <a:r>
              <a:rPr lang="en-AU" sz="2000" i="1" dirty="0" smtClean="0"/>
              <a:t>about </a:t>
            </a:r>
            <a:r>
              <a:rPr lang="en-AU" sz="2000" i="1" dirty="0"/>
              <a:t>being embarrassed about not being able to </a:t>
            </a:r>
            <a:r>
              <a:rPr lang="en-AU" sz="2000" i="1" dirty="0" smtClean="0"/>
              <a:t>answer </a:t>
            </a:r>
            <a:r>
              <a:rPr lang="en-AU" sz="2000" i="1" dirty="0"/>
              <a:t>the multiplication question in front of the class </a:t>
            </a:r>
            <a:r>
              <a:rPr lang="en-AU" sz="2000" i="1" dirty="0" smtClean="0"/>
              <a:t>and </a:t>
            </a:r>
            <a:r>
              <a:rPr lang="en-AU" sz="2000" i="1" dirty="0"/>
              <a:t>I am also really worried about being the last person </a:t>
            </a:r>
            <a:r>
              <a:rPr lang="en-AU" sz="2000" i="1" dirty="0" smtClean="0"/>
              <a:t>standing</a:t>
            </a:r>
            <a:r>
              <a:rPr lang="en-AU" sz="2000" i="1" dirty="0"/>
              <a:t>. </a:t>
            </a:r>
            <a:endParaRPr lang="en-CA" sz="2000" i="1" dirty="0"/>
          </a:p>
          <a:p>
            <a:endParaRPr lang="en-CA" dirty="0"/>
          </a:p>
        </p:txBody>
      </p:sp>
    </p:spTree>
    <p:extLst>
      <p:ext uri="{BB962C8B-B14F-4D97-AF65-F5344CB8AC3E}">
        <p14:creationId xmlns:p14="http://schemas.microsoft.com/office/powerpoint/2010/main" val="218490858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IMMEDIATE  ENTRIES</a:t>
            </a:r>
          </a:p>
        </p:txBody>
      </p:sp>
      <p:sp>
        <p:nvSpPr>
          <p:cNvPr id="3" name="Content Placeholder 2"/>
          <p:cNvSpPr>
            <a:spLocks noGrp="1"/>
          </p:cNvSpPr>
          <p:nvPr>
            <p:ph idx="1"/>
          </p:nvPr>
        </p:nvSpPr>
        <p:spPr>
          <a:xfrm>
            <a:off x="685800" y="548680"/>
            <a:ext cx="6910536" cy="4480520"/>
          </a:xfrm>
        </p:spPr>
        <p:txBody>
          <a:bodyPr/>
          <a:lstStyle/>
          <a:p>
            <a:endParaRPr lang="en-AU" sz="2800" b="1" dirty="0" smtClean="0"/>
          </a:p>
          <a:p>
            <a:r>
              <a:rPr lang="en-AU" sz="2800" b="1" dirty="0" smtClean="0"/>
              <a:t>Nervousness</a:t>
            </a:r>
          </a:p>
          <a:p>
            <a:endParaRPr lang="en-CA" sz="2800" b="1" dirty="0"/>
          </a:p>
          <a:p>
            <a:pPr algn="just"/>
            <a:r>
              <a:rPr lang="en-AU" sz="2000" i="1" dirty="0" smtClean="0"/>
              <a:t>	I </a:t>
            </a:r>
            <a:r>
              <a:rPr lang="en-AU" sz="2000" i="1" dirty="0"/>
              <a:t>felt </a:t>
            </a:r>
            <a:r>
              <a:rPr lang="en-AU" sz="2000" i="1" dirty="0">
                <a:solidFill>
                  <a:srgbClr val="C00000"/>
                </a:solidFill>
              </a:rPr>
              <a:t>nervous</a:t>
            </a:r>
            <a:r>
              <a:rPr lang="en-AU" sz="2000" i="1" dirty="0"/>
              <a:t> because I might not know the answer to </a:t>
            </a:r>
            <a:r>
              <a:rPr lang="en-AU" sz="2000" i="1" dirty="0" smtClean="0"/>
              <a:t>the </a:t>
            </a:r>
            <a:r>
              <a:rPr lang="en-AU" sz="2000" i="1" dirty="0"/>
              <a:t>multiplication question he might ask. [..] While we </a:t>
            </a:r>
            <a:r>
              <a:rPr lang="en-AU" sz="2000" i="1" dirty="0" smtClean="0"/>
              <a:t>were </a:t>
            </a:r>
            <a:r>
              <a:rPr lang="en-AU" sz="2000" i="1" dirty="0"/>
              <a:t>standing there waiting for Peter to ask, I was </a:t>
            </a:r>
            <a:r>
              <a:rPr lang="en-AU" sz="2000" i="1" dirty="0" smtClean="0"/>
              <a:t> thinking </a:t>
            </a:r>
            <a:r>
              <a:rPr lang="en-AU" sz="2000" i="1" dirty="0"/>
              <a:t>back to grade two and three and how we </a:t>
            </a:r>
            <a:r>
              <a:rPr lang="en-AU" sz="2000" i="1" dirty="0" smtClean="0"/>
              <a:t>played </a:t>
            </a:r>
            <a:r>
              <a:rPr lang="en-AU" sz="2000" i="1" dirty="0"/>
              <a:t>the game Around the World, and how nerve </a:t>
            </a:r>
            <a:r>
              <a:rPr lang="en-AU" sz="2000" i="1" dirty="0" smtClean="0"/>
              <a:t>	racking </a:t>
            </a:r>
            <a:r>
              <a:rPr lang="en-AU" sz="2000" i="1" dirty="0"/>
              <a:t>it was</a:t>
            </a:r>
            <a:r>
              <a:rPr lang="en-AU" i="1" dirty="0"/>
              <a:t>. </a:t>
            </a:r>
            <a:endParaRPr lang="en-CA" i="1" dirty="0"/>
          </a:p>
          <a:p>
            <a:endParaRPr lang="en-CA" dirty="0"/>
          </a:p>
        </p:txBody>
      </p:sp>
    </p:spTree>
    <p:extLst>
      <p:ext uri="{BB962C8B-B14F-4D97-AF65-F5344CB8AC3E}">
        <p14:creationId xmlns:p14="http://schemas.microsoft.com/office/powerpoint/2010/main" val="286960785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FU_Template_Beta_0.2">
  <a:themeElements>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fontScheme name="SFU_Template_Beta_0.2">
      <a:majorFont>
        <a:latin typeface="DINPro-Medium"/>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FU_Template_Beta_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U_Template_Beta_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U_Template_Beta_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U_Template_Beta_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U_Template_Beta_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U_Template_Beta_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U_Template_Beta_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U_Template_Beta_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U_Template_Beta_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U_Template_Beta_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U_Template_Beta_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U_Template_Beta_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FU_PPtemplate2012V1 [Read-Only] [Compatibility Mode]" id="{0E5A6A2C-CE6C-408C-AAC9-04AB99DDFC5B}" vid="{F05C22DA-0CF9-438D-9381-A2B1812DC4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SFU I</Template>
  <TotalTime>4876</TotalTime>
  <Words>883</Words>
  <Application>Microsoft Office PowerPoint</Application>
  <PresentationFormat>On-screen Show (4:3)</PresentationFormat>
  <Paragraphs>212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SFU_Template_Beta_0.2</vt:lpstr>
      <vt:lpstr> EMOTIONS AS ORIENTING EXPEREINCES</vt:lpstr>
      <vt:lpstr>PowerPoint Presentation</vt:lpstr>
      <vt:lpstr>THE PHENOMENON</vt:lpstr>
      <vt:lpstr>EMOTIONS</vt:lpstr>
      <vt:lpstr>METHODOLOGY</vt:lpstr>
      <vt:lpstr>DATA</vt:lpstr>
      <vt:lpstr>IMMEDIATE  ENTRIES</vt:lpstr>
      <vt:lpstr>IMMEDIATE  ENTRIES</vt:lpstr>
      <vt:lpstr>IMMEDIATE  ENTRIES</vt:lpstr>
      <vt:lpstr>IMMEDIATE  ENTRIES</vt:lpstr>
      <vt:lpstr>DELAYED  ENTRIES</vt:lpstr>
      <vt:lpstr>DELAYED  ENTRIES</vt:lpstr>
      <vt:lpstr>DELAYED  ENTRIES</vt:lpstr>
      <vt:lpstr>DELAYED  ENTRIES</vt:lpstr>
      <vt:lpstr>HMM …</vt:lpstr>
      <vt:lpstr>EMOTIONS </vt:lpstr>
      <vt:lpstr>EMOTIONS  ↔ ACTIONS</vt:lpstr>
      <vt:lpstr>EMOTIONS &amp; PHENOMENOLOGY</vt:lpstr>
      <vt:lpstr>EMOTIONS &amp; PHENOMENOLOGY</vt:lpstr>
      <vt:lpstr>LEONT'EV  &amp; ACTIVITY THEORY</vt:lpstr>
      <vt:lpstr>LEONT'EV  &amp; ACTIVITY THEORY</vt:lpstr>
      <vt:lpstr>LEONT'EV  &amp; ACTIVITY THEORY</vt:lpstr>
      <vt:lpstr>LEONT'EV  &amp; ACTIVITY THEORY</vt:lpstr>
      <vt:lpstr>LEONT'EV  &amp; ACTIVITY THEORY</vt:lpstr>
      <vt:lpstr>LEONT'EV  &amp; ACTIVITY THEORY</vt:lpstr>
      <vt:lpstr>HEIRARCHIES</vt:lpstr>
      <vt:lpstr>TEST DRIVE</vt:lpstr>
      <vt:lpstr>CASE OF TARA</vt:lpstr>
      <vt:lpstr>CASE OF TARA </vt:lpstr>
      <vt:lpstr>CASE OF TARA</vt:lpstr>
      <vt:lpstr>CASE OF TARA </vt:lpstr>
      <vt:lpstr>CASE OF TARA</vt:lpstr>
      <vt:lpstr>CASE OF EDUC 475</vt:lpstr>
      <vt:lpstr>CONCLUSIONS</vt:lpstr>
      <vt:lpstr>CONCLUSIONS</vt:lpstr>
      <vt:lpstr>PowerPoint Presentation</vt:lpstr>
      <vt:lpstr>LEONT'EV  &amp; ACTIVITY THEORY</vt:lpstr>
    </vt:vector>
  </TitlesOfParts>
  <Company>Simon Fraser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Jennifer Conroy</dc:creator>
  <cp:lastModifiedBy>Peter Liljedahl</cp:lastModifiedBy>
  <cp:revision>235</cp:revision>
  <dcterms:created xsi:type="dcterms:W3CDTF">2007-05-10T23:03:35Z</dcterms:created>
  <dcterms:modified xsi:type="dcterms:W3CDTF">2014-09-30T06:23:25Z</dcterms:modified>
</cp:coreProperties>
</file>