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5"/>
  </p:notesMasterIdLst>
  <p:handoutMasterIdLst>
    <p:handoutMasterId r:id="rId46"/>
  </p:handoutMasterIdLst>
  <p:sldIdLst>
    <p:sldId id="258" r:id="rId2"/>
    <p:sldId id="259" r:id="rId3"/>
    <p:sldId id="260" r:id="rId4"/>
    <p:sldId id="263" r:id="rId5"/>
    <p:sldId id="264" r:id="rId6"/>
    <p:sldId id="261" r:id="rId7"/>
    <p:sldId id="265" r:id="rId8"/>
    <p:sldId id="267" r:id="rId9"/>
    <p:sldId id="266" r:id="rId10"/>
    <p:sldId id="301" r:id="rId11"/>
    <p:sldId id="268" r:id="rId12"/>
    <p:sldId id="269" r:id="rId13"/>
    <p:sldId id="270" r:id="rId14"/>
    <p:sldId id="288" r:id="rId15"/>
    <p:sldId id="271" r:id="rId16"/>
    <p:sldId id="289" r:id="rId17"/>
    <p:sldId id="272" r:id="rId18"/>
    <p:sldId id="274" r:id="rId19"/>
    <p:sldId id="262" r:id="rId20"/>
    <p:sldId id="275" r:id="rId21"/>
    <p:sldId id="276" r:id="rId22"/>
    <p:sldId id="277" r:id="rId23"/>
    <p:sldId id="278" r:id="rId24"/>
    <p:sldId id="280" r:id="rId25"/>
    <p:sldId id="281" r:id="rId26"/>
    <p:sldId id="282" r:id="rId27"/>
    <p:sldId id="279" r:id="rId28"/>
    <p:sldId id="283" r:id="rId29"/>
    <p:sldId id="284" r:id="rId30"/>
    <p:sldId id="285" r:id="rId31"/>
    <p:sldId id="286" r:id="rId32"/>
    <p:sldId id="287" r:id="rId33"/>
    <p:sldId id="290" r:id="rId34"/>
    <p:sldId id="291" r:id="rId35"/>
    <p:sldId id="292" r:id="rId36"/>
    <p:sldId id="293" r:id="rId37"/>
    <p:sldId id="294" r:id="rId38"/>
    <p:sldId id="297" r:id="rId39"/>
    <p:sldId id="302" r:id="rId40"/>
    <p:sldId id="296" r:id="rId41"/>
    <p:sldId id="298" r:id="rId42"/>
    <p:sldId id="299" r:id="rId43"/>
    <p:sldId id="300" r:id="rId44"/>
  </p:sldIdLst>
  <p:sldSz cx="9144000" cy="6858000" type="screen4x3"/>
  <p:notesSz cx="6858000" cy="9144000"/>
  <p:defaultTextStyle>
    <a:defPPr>
      <a:defRPr lang="en-US"/>
    </a:defPPr>
    <a:lvl1pPr algn="l" rtl="0" fontAlgn="base">
      <a:spcBef>
        <a:spcPct val="20000"/>
      </a:spcBef>
      <a:spcAft>
        <a:spcPct val="0"/>
      </a:spcAft>
      <a:buClr>
        <a:schemeClr val="accent1"/>
      </a:buClr>
      <a:defRPr sz="2400" kern="1200">
        <a:solidFill>
          <a:schemeClr val="tx1"/>
        </a:solidFill>
        <a:latin typeface="Helvetica" pitchFamily="68" charset="0"/>
        <a:ea typeface="ＭＳ Ｐゴシック" pitchFamily="34" charset="-128"/>
        <a:cs typeface="Times New Roman" pitchFamily="18" charset="0"/>
      </a:defRPr>
    </a:lvl1pPr>
    <a:lvl2pPr marL="457200" algn="l" rtl="0" fontAlgn="base">
      <a:spcBef>
        <a:spcPct val="20000"/>
      </a:spcBef>
      <a:spcAft>
        <a:spcPct val="0"/>
      </a:spcAft>
      <a:buClr>
        <a:schemeClr val="accent1"/>
      </a:buClr>
      <a:defRPr sz="2400" kern="1200">
        <a:solidFill>
          <a:schemeClr val="tx1"/>
        </a:solidFill>
        <a:latin typeface="Helvetica" pitchFamily="68" charset="0"/>
        <a:ea typeface="ＭＳ Ｐゴシック" pitchFamily="34" charset="-128"/>
        <a:cs typeface="Times New Roman" pitchFamily="18" charset="0"/>
      </a:defRPr>
    </a:lvl2pPr>
    <a:lvl3pPr marL="914400" algn="l" rtl="0" fontAlgn="base">
      <a:spcBef>
        <a:spcPct val="20000"/>
      </a:spcBef>
      <a:spcAft>
        <a:spcPct val="0"/>
      </a:spcAft>
      <a:buClr>
        <a:schemeClr val="accent1"/>
      </a:buClr>
      <a:defRPr sz="2400" kern="1200">
        <a:solidFill>
          <a:schemeClr val="tx1"/>
        </a:solidFill>
        <a:latin typeface="Helvetica" pitchFamily="68" charset="0"/>
        <a:ea typeface="ＭＳ Ｐゴシック" pitchFamily="34" charset="-128"/>
        <a:cs typeface="Times New Roman" pitchFamily="18" charset="0"/>
      </a:defRPr>
    </a:lvl3pPr>
    <a:lvl4pPr marL="1371600" algn="l" rtl="0" fontAlgn="base">
      <a:spcBef>
        <a:spcPct val="20000"/>
      </a:spcBef>
      <a:spcAft>
        <a:spcPct val="0"/>
      </a:spcAft>
      <a:buClr>
        <a:schemeClr val="accent1"/>
      </a:buClr>
      <a:defRPr sz="2400" kern="1200">
        <a:solidFill>
          <a:schemeClr val="tx1"/>
        </a:solidFill>
        <a:latin typeface="Helvetica" pitchFamily="68" charset="0"/>
        <a:ea typeface="ＭＳ Ｐゴシック" pitchFamily="34" charset="-128"/>
        <a:cs typeface="Times New Roman" pitchFamily="18" charset="0"/>
      </a:defRPr>
    </a:lvl4pPr>
    <a:lvl5pPr marL="1828800" algn="l" rtl="0" fontAlgn="base">
      <a:spcBef>
        <a:spcPct val="20000"/>
      </a:spcBef>
      <a:spcAft>
        <a:spcPct val="0"/>
      </a:spcAft>
      <a:buClr>
        <a:schemeClr val="accent1"/>
      </a:buClr>
      <a:defRPr sz="2400" kern="1200">
        <a:solidFill>
          <a:schemeClr val="tx1"/>
        </a:solidFill>
        <a:latin typeface="Helvetica" pitchFamily="68" charset="0"/>
        <a:ea typeface="ＭＳ Ｐゴシック" pitchFamily="34" charset="-128"/>
        <a:cs typeface="Times New Roman" pitchFamily="18" charset="0"/>
      </a:defRPr>
    </a:lvl5pPr>
    <a:lvl6pPr marL="2286000" algn="l" defTabSz="914400" rtl="0" eaLnBrk="1" latinLnBrk="0" hangingPunct="1">
      <a:defRPr sz="2400" kern="1200">
        <a:solidFill>
          <a:schemeClr val="tx1"/>
        </a:solidFill>
        <a:latin typeface="Helvetica" pitchFamily="68" charset="0"/>
        <a:ea typeface="ＭＳ Ｐゴシック" pitchFamily="34" charset="-128"/>
        <a:cs typeface="Times New Roman" pitchFamily="18" charset="0"/>
      </a:defRPr>
    </a:lvl6pPr>
    <a:lvl7pPr marL="2743200" algn="l" defTabSz="914400" rtl="0" eaLnBrk="1" latinLnBrk="0" hangingPunct="1">
      <a:defRPr sz="2400" kern="1200">
        <a:solidFill>
          <a:schemeClr val="tx1"/>
        </a:solidFill>
        <a:latin typeface="Helvetica" pitchFamily="68" charset="0"/>
        <a:ea typeface="ＭＳ Ｐゴシック" pitchFamily="34" charset="-128"/>
        <a:cs typeface="Times New Roman" pitchFamily="18" charset="0"/>
      </a:defRPr>
    </a:lvl7pPr>
    <a:lvl8pPr marL="3200400" algn="l" defTabSz="914400" rtl="0" eaLnBrk="1" latinLnBrk="0" hangingPunct="1">
      <a:defRPr sz="2400" kern="1200">
        <a:solidFill>
          <a:schemeClr val="tx1"/>
        </a:solidFill>
        <a:latin typeface="Helvetica" pitchFamily="68" charset="0"/>
        <a:ea typeface="ＭＳ Ｐゴシック" pitchFamily="34" charset="-128"/>
        <a:cs typeface="Times New Roman" pitchFamily="18" charset="0"/>
      </a:defRPr>
    </a:lvl8pPr>
    <a:lvl9pPr marL="3657600" algn="l" defTabSz="914400" rtl="0" eaLnBrk="1" latinLnBrk="0" hangingPunct="1">
      <a:defRPr sz="2400" kern="1200">
        <a:solidFill>
          <a:schemeClr val="tx1"/>
        </a:solidFill>
        <a:latin typeface="Helvetica" pitchFamily="68" charset="0"/>
        <a:ea typeface="ＭＳ Ｐゴシック" pitchFamily="34" charset="-128"/>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21E"/>
    <a:srgbClr val="C0C0C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6" autoAdjust="0"/>
    <p:restoredTop sz="94716" autoAdjust="0"/>
  </p:normalViewPr>
  <p:slideViewPr>
    <p:cSldViewPr>
      <p:cViewPr varScale="1">
        <p:scale>
          <a:sx n="40" d="100"/>
          <a:sy n="40" d="100"/>
        </p:scale>
        <p:origin x="-87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44" d="100"/>
          <a:sy n="144" d="100"/>
        </p:scale>
        <p:origin x="-3592" y="-12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0"/>
              </a:spcBef>
              <a:buClrTx/>
              <a:defRPr sz="1200">
                <a:latin typeface="Arial" pitchFamily="34" charset="0"/>
              </a:defRPr>
            </a:lvl1pPr>
          </a:lstStyle>
          <a:p>
            <a:endParaRPr lang="en-US"/>
          </a:p>
        </p:txBody>
      </p:sp>
      <p:sp>
        <p:nvSpPr>
          <p:cNvPr id="3072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0"/>
              </a:spcBef>
              <a:buClrTx/>
              <a:defRPr sz="1200">
                <a:latin typeface="Arial" pitchFamily="34" charset="0"/>
              </a:defRPr>
            </a:lvl1pPr>
          </a:lstStyle>
          <a:p>
            <a:endParaRPr lang="en-US"/>
          </a:p>
        </p:txBody>
      </p:sp>
      <p:sp>
        <p:nvSpPr>
          <p:cNvPr id="3072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spcBef>
                <a:spcPct val="0"/>
              </a:spcBef>
              <a:buClrTx/>
              <a:defRPr sz="1200">
                <a:latin typeface="Arial" pitchFamily="34" charset="0"/>
              </a:defRPr>
            </a:lvl1pPr>
          </a:lstStyle>
          <a:p>
            <a:endParaRPr lang="en-US"/>
          </a:p>
        </p:txBody>
      </p:sp>
      <p:sp>
        <p:nvSpPr>
          <p:cNvPr id="3072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spcBef>
                <a:spcPct val="0"/>
              </a:spcBef>
              <a:buClrTx/>
              <a:defRPr sz="1200">
                <a:latin typeface="Arial" pitchFamily="34" charset="0"/>
              </a:defRPr>
            </a:lvl1pPr>
          </a:lstStyle>
          <a:p>
            <a:fld id="{F923CB9A-4D82-4F86-9273-C847846E0921}"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0"/>
              </a:spcBef>
              <a:buClrTx/>
              <a:defRPr sz="1200">
                <a:latin typeface="Arial" pitchFamily="34" charset="0"/>
              </a:defRPr>
            </a:lvl1pPr>
          </a:lstStyle>
          <a:p>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0"/>
              </a:spcBef>
              <a:buClrTx/>
              <a:defRPr sz="1200">
                <a:latin typeface="Arial" pitchFamily="34" charset="0"/>
              </a:defRPr>
            </a:lvl1pPr>
          </a:lstStyle>
          <a:p>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spcBef>
                <a:spcPct val="0"/>
              </a:spcBef>
              <a:buClrTx/>
              <a:defRPr sz="1200">
                <a:latin typeface="Arial" pitchFamily="34" charset="0"/>
              </a:defRPr>
            </a:lvl1pPr>
          </a:lstStyle>
          <a:p>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spcBef>
                <a:spcPct val="0"/>
              </a:spcBef>
              <a:buClrTx/>
              <a:defRPr sz="1200">
                <a:latin typeface="Arial" pitchFamily="34" charset="0"/>
              </a:defRPr>
            </a:lvl1pPr>
          </a:lstStyle>
          <a:p>
            <a:fld id="{49CDABB5-4274-49B7-A8C9-AB1A1E59AF8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1pPr>
    <a:lvl2pPr marL="457200"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2pPr>
    <a:lvl3pPr marL="914400"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3pPr>
    <a:lvl4pPr marL="1371600"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4pPr>
    <a:lvl5pPr marL="1828800"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49CDABB5-4274-49B7-A8C9-AB1A1E59AF84}"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79" name="Picture 7" descr="original_1253_scaled"/>
          <p:cNvPicPr>
            <a:picLocks noChangeAspect="1" noChangeArrowheads="1"/>
          </p:cNvPicPr>
          <p:nvPr/>
        </p:nvPicPr>
        <p:blipFill>
          <a:blip r:embed="rId2" cstate="print"/>
          <a:srcRect/>
          <a:stretch>
            <a:fillRect/>
          </a:stretch>
        </p:blipFill>
        <p:spPr bwMode="auto">
          <a:xfrm>
            <a:off x="0" y="0"/>
            <a:ext cx="9144000" cy="5505450"/>
          </a:xfrm>
          <a:prstGeom prst="rect">
            <a:avLst/>
          </a:prstGeom>
          <a:noFill/>
        </p:spPr>
      </p:pic>
      <p:sp>
        <p:nvSpPr>
          <p:cNvPr id="3080" name="Rectangle 8"/>
          <p:cNvSpPr>
            <a:spLocks noChangeArrowheads="1"/>
          </p:cNvSpPr>
          <p:nvPr/>
        </p:nvSpPr>
        <p:spPr bwMode="auto">
          <a:xfrm>
            <a:off x="0" y="5257800"/>
            <a:ext cx="9144000" cy="1600200"/>
          </a:xfrm>
          <a:prstGeom prst="rect">
            <a:avLst/>
          </a:prstGeom>
          <a:solidFill>
            <a:srgbClr val="363832"/>
          </a:solidFill>
          <a:ln w="9525">
            <a:noFill/>
            <a:miter lim="800000"/>
            <a:headEnd/>
            <a:tailEnd/>
          </a:ln>
        </p:spPr>
        <p:txBody>
          <a:bodyPr wrap="none" anchor="ctr"/>
          <a:lstStyle/>
          <a:p>
            <a:pPr algn="ctr" eaLnBrk="0" hangingPunct="0">
              <a:spcBef>
                <a:spcPct val="0"/>
              </a:spcBef>
              <a:buClrTx/>
            </a:pPr>
            <a:endParaRPr lang="en-CA">
              <a:latin typeface="Arial" pitchFamily="34" charset="0"/>
            </a:endParaRPr>
          </a:p>
        </p:txBody>
      </p:sp>
      <p:sp>
        <p:nvSpPr>
          <p:cNvPr id="3074" name="Rectangle 2"/>
          <p:cNvSpPr>
            <a:spLocks noGrp="1" noChangeArrowheads="1"/>
          </p:cNvSpPr>
          <p:nvPr>
            <p:ph type="ctrTitle"/>
          </p:nvPr>
        </p:nvSpPr>
        <p:spPr>
          <a:xfrm>
            <a:off x="755650" y="5229225"/>
            <a:ext cx="8077200" cy="533400"/>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755650" y="5805488"/>
            <a:ext cx="8077200" cy="457200"/>
          </a:xfrm>
        </p:spPr>
        <p:txBody>
          <a:bodyPr/>
          <a:lstStyle>
            <a:lvl1pPr marL="0" indent="0">
              <a:buFontTx/>
              <a:buNone/>
              <a:defRPr sz="3200">
                <a:solidFill>
                  <a:schemeClr val="tx2"/>
                </a:solidFill>
              </a:defRPr>
            </a:lvl1pPr>
          </a:lstStyle>
          <a:p>
            <a:r>
              <a:rPr lang="en-US"/>
              <a:t>Click to edit Master subtitle style</a:t>
            </a:r>
          </a:p>
        </p:txBody>
      </p:sp>
      <p:sp>
        <p:nvSpPr>
          <p:cNvPr id="3082" name="Text Box 10"/>
          <p:cNvSpPr txBox="1">
            <a:spLocks noChangeArrowheads="1"/>
          </p:cNvSpPr>
          <p:nvPr userDrawn="1"/>
        </p:nvSpPr>
        <p:spPr bwMode="auto">
          <a:xfrm rot="5400000">
            <a:off x="7353300" y="1425576"/>
            <a:ext cx="3214687" cy="366712"/>
          </a:xfrm>
          <a:prstGeom prst="rect">
            <a:avLst/>
          </a:prstGeom>
          <a:noFill/>
          <a:ln w="9525">
            <a:noFill/>
            <a:miter lim="800000"/>
            <a:headEnd/>
            <a:tailEnd/>
          </a:ln>
          <a:effectLst/>
        </p:spPr>
        <p:txBody>
          <a:bodyPr>
            <a:spAutoFit/>
          </a:bodyPr>
          <a:lstStyle/>
          <a:p>
            <a:pPr>
              <a:spcBef>
                <a:spcPct val="50000"/>
              </a:spcBef>
              <a:buClrTx/>
            </a:pPr>
            <a:r>
              <a:rPr lang="en-CA" sz="1800" dirty="0" err="1">
                <a:solidFill>
                  <a:schemeClr val="bg1"/>
                </a:solidFill>
                <a:latin typeface="Arial" pitchFamily="34" charset="0"/>
              </a:rPr>
              <a:t>MAVI</a:t>
            </a:r>
            <a:r>
              <a:rPr lang="en-CA" sz="1800" dirty="0">
                <a:solidFill>
                  <a:schemeClr val="bg1"/>
                </a:solidFill>
                <a:latin typeface="Arial" pitchFamily="34" charset="0"/>
              </a:rPr>
              <a:t> </a:t>
            </a:r>
            <a:r>
              <a:rPr lang="en-CA" sz="1800" dirty="0" smtClean="0">
                <a:solidFill>
                  <a:schemeClr val="bg1"/>
                </a:solidFill>
                <a:latin typeface="Arial" pitchFamily="34" charset="0"/>
              </a:rPr>
              <a:t>17,</a:t>
            </a:r>
            <a:r>
              <a:rPr lang="en-CA" sz="1800" baseline="0" dirty="0" smtClean="0">
                <a:solidFill>
                  <a:schemeClr val="bg1"/>
                </a:solidFill>
                <a:latin typeface="Arial" pitchFamily="34" charset="0"/>
              </a:rPr>
              <a:t> Bochum 2011</a:t>
            </a:r>
            <a:endParaRPr lang="en-CA" sz="1800" dirty="0">
              <a:solidFill>
                <a:schemeClr val="bg1"/>
              </a:solidFill>
              <a:latin typeface="Arial" pitchFamily="34" charset="0"/>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9263" y="914400"/>
            <a:ext cx="2038350" cy="514508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84213" y="914400"/>
            <a:ext cx="5962650" cy="51450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3" y="5373688"/>
            <a:ext cx="8153400" cy="6858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5800" y="914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914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4213" y="5373688"/>
            <a:ext cx="8153400" cy="685800"/>
          </a:xfrm>
        </p:spPr>
        <p:txBody>
          <a:bodyPr/>
          <a:lstStyle/>
          <a:p>
            <a:r>
              <a:rPr lang="en-US" smtClean="0"/>
              <a:t>Click to edit Master title style</a:t>
            </a:r>
            <a:endParaRPr lang="en-CA"/>
          </a:p>
        </p:txBody>
      </p:sp>
      <p:sp>
        <p:nvSpPr>
          <p:cNvPr id="3" name="Content Placeholder 2"/>
          <p:cNvSpPr>
            <a:spLocks noGrp="1"/>
          </p:cNvSpPr>
          <p:nvPr>
            <p:ph sz="quarter" idx="1"/>
          </p:nvPr>
        </p:nvSpPr>
        <p:spPr>
          <a:xfrm>
            <a:off x="685800" y="9144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9144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685800" y="30480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Content Placeholder 5"/>
          <p:cNvSpPr>
            <a:spLocks noGrp="1"/>
          </p:cNvSpPr>
          <p:nvPr>
            <p:ph sz="quarter" idx="4"/>
          </p:nvPr>
        </p:nvSpPr>
        <p:spPr>
          <a:xfrm>
            <a:off x="4648200" y="30480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914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914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9"/>
          <p:cNvSpPr>
            <a:spLocks noChangeArrowheads="1"/>
          </p:cNvSpPr>
          <p:nvPr/>
        </p:nvSpPr>
        <p:spPr bwMode="auto">
          <a:xfrm>
            <a:off x="0" y="5257800"/>
            <a:ext cx="9144000" cy="1600200"/>
          </a:xfrm>
          <a:prstGeom prst="rect">
            <a:avLst/>
          </a:prstGeom>
          <a:solidFill>
            <a:srgbClr val="363832"/>
          </a:solidFill>
          <a:ln w="9525">
            <a:noFill/>
            <a:miter lim="800000"/>
            <a:headEnd/>
            <a:tailEnd/>
          </a:ln>
        </p:spPr>
        <p:txBody>
          <a:bodyPr wrap="none" anchor="ctr"/>
          <a:lstStyle/>
          <a:p>
            <a:endParaRPr lang="en-CA"/>
          </a:p>
        </p:txBody>
      </p:sp>
      <p:pic>
        <p:nvPicPr>
          <p:cNvPr id="1034" name="Picture 10" descr="SFU_colour_wht-bg"/>
          <p:cNvPicPr>
            <a:picLocks noChangeAspect="1" noChangeArrowheads="1"/>
          </p:cNvPicPr>
          <p:nvPr/>
        </p:nvPicPr>
        <p:blipFill>
          <a:blip r:embed="rId15" cstate="print"/>
          <a:srcRect/>
          <a:stretch>
            <a:fillRect/>
          </a:stretch>
        </p:blipFill>
        <p:spPr bwMode="auto">
          <a:xfrm>
            <a:off x="685800" y="0"/>
            <a:ext cx="4343400" cy="668338"/>
          </a:xfrm>
          <a:prstGeom prst="rect">
            <a:avLst/>
          </a:prstGeom>
          <a:noFill/>
          <a:effectLst/>
        </p:spPr>
      </p:pic>
      <p:sp>
        <p:nvSpPr>
          <p:cNvPr id="1026" name="Rectangle 2"/>
          <p:cNvSpPr>
            <a:spLocks noGrp="1" noChangeArrowheads="1"/>
          </p:cNvSpPr>
          <p:nvPr>
            <p:ph type="title"/>
          </p:nvPr>
        </p:nvSpPr>
        <p:spPr bwMode="auto">
          <a:xfrm>
            <a:off x="684213" y="5373688"/>
            <a:ext cx="8153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9144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0" name="Text Box 16"/>
          <p:cNvSpPr txBox="1">
            <a:spLocks noChangeArrowheads="1"/>
          </p:cNvSpPr>
          <p:nvPr userDrawn="1"/>
        </p:nvSpPr>
        <p:spPr bwMode="auto">
          <a:xfrm rot="5400000">
            <a:off x="7353300" y="1427163"/>
            <a:ext cx="3214688" cy="366712"/>
          </a:xfrm>
          <a:prstGeom prst="rect">
            <a:avLst/>
          </a:prstGeom>
          <a:noFill/>
          <a:ln w="9525">
            <a:noFill/>
            <a:miter lim="800000"/>
            <a:headEnd/>
            <a:tailEnd/>
          </a:ln>
          <a:effectLst/>
        </p:spPr>
        <p:txBody>
          <a:bodyPr>
            <a:spAutoFit/>
          </a:bodyPr>
          <a:lstStyle/>
          <a:p>
            <a:pPr>
              <a:spcBef>
                <a:spcPct val="50000"/>
              </a:spcBef>
              <a:buClrTx/>
            </a:pPr>
            <a:r>
              <a:rPr lang="en-CA" sz="1800" dirty="0" err="1">
                <a:solidFill>
                  <a:schemeClr val="accent1"/>
                </a:solidFill>
                <a:latin typeface="Arial" pitchFamily="34" charset="0"/>
              </a:rPr>
              <a:t>MAVI</a:t>
            </a:r>
            <a:r>
              <a:rPr lang="en-CA" sz="1800" dirty="0">
                <a:solidFill>
                  <a:schemeClr val="accent1"/>
                </a:solidFill>
                <a:latin typeface="Arial" pitchFamily="34" charset="0"/>
              </a:rPr>
              <a:t> </a:t>
            </a:r>
            <a:r>
              <a:rPr lang="en-CA" sz="1800" dirty="0" smtClean="0">
                <a:solidFill>
                  <a:schemeClr val="accent1"/>
                </a:solidFill>
                <a:latin typeface="Arial" pitchFamily="34" charset="0"/>
              </a:rPr>
              <a:t>17,</a:t>
            </a:r>
            <a:r>
              <a:rPr lang="en-CA" sz="1800" baseline="0" dirty="0" smtClean="0">
                <a:solidFill>
                  <a:schemeClr val="accent1"/>
                </a:solidFill>
                <a:latin typeface="Arial" pitchFamily="34" charset="0"/>
              </a:rPr>
              <a:t> Bochum 2011</a:t>
            </a:r>
            <a:endParaRPr lang="en-CA" sz="1800" dirty="0">
              <a:solidFill>
                <a:schemeClr val="accent1"/>
              </a:solidFill>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fade/>
  </p:transition>
  <p:timing>
    <p:tnLst>
      <p:par>
        <p:cTn id="1" dur="indefinite" restart="never" nodeType="tmRoot"/>
      </p:par>
    </p:tnLst>
  </p:timing>
  <p:txStyles>
    <p:title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Helvetica" pitchFamily="68" charset="0"/>
          <a:ea typeface="ＭＳ Ｐゴシック" pitchFamily="34" charset="-128"/>
        </a:defRPr>
      </a:lvl2pPr>
      <a:lvl3pPr algn="l" rtl="0" fontAlgn="base">
        <a:spcBef>
          <a:spcPct val="0"/>
        </a:spcBef>
        <a:spcAft>
          <a:spcPct val="0"/>
        </a:spcAft>
        <a:defRPr sz="3600">
          <a:solidFill>
            <a:schemeClr val="tx2"/>
          </a:solidFill>
          <a:latin typeface="Helvetica" pitchFamily="68" charset="0"/>
          <a:ea typeface="ＭＳ Ｐゴシック" pitchFamily="34" charset="-128"/>
        </a:defRPr>
      </a:lvl3pPr>
      <a:lvl4pPr algn="l" rtl="0" fontAlgn="base">
        <a:spcBef>
          <a:spcPct val="0"/>
        </a:spcBef>
        <a:spcAft>
          <a:spcPct val="0"/>
        </a:spcAft>
        <a:defRPr sz="3600">
          <a:solidFill>
            <a:schemeClr val="tx2"/>
          </a:solidFill>
          <a:latin typeface="Helvetica" pitchFamily="68" charset="0"/>
          <a:ea typeface="ＭＳ Ｐゴシック" pitchFamily="34" charset="-128"/>
        </a:defRPr>
      </a:lvl4pPr>
      <a:lvl5pPr algn="l" rtl="0" fontAlgn="base">
        <a:spcBef>
          <a:spcPct val="0"/>
        </a:spcBef>
        <a:spcAft>
          <a:spcPct val="0"/>
        </a:spcAft>
        <a:defRPr sz="3600">
          <a:solidFill>
            <a:schemeClr val="tx2"/>
          </a:solidFill>
          <a:latin typeface="Helvetica" pitchFamily="68" charset="0"/>
          <a:ea typeface="ＭＳ Ｐゴシック" pitchFamily="34" charset="-128"/>
        </a:defRPr>
      </a:lvl5pPr>
      <a:lvl6pPr marL="457200" algn="l" rtl="0" fontAlgn="base">
        <a:spcBef>
          <a:spcPct val="0"/>
        </a:spcBef>
        <a:spcAft>
          <a:spcPct val="0"/>
        </a:spcAft>
        <a:defRPr sz="3600">
          <a:solidFill>
            <a:schemeClr val="tx2"/>
          </a:solidFill>
          <a:latin typeface="Helvetica" pitchFamily="68" charset="0"/>
          <a:ea typeface="ＭＳ Ｐゴシック" pitchFamily="34" charset="-128"/>
        </a:defRPr>
      </a:lvl6pPr>
      <a:lvl7pPr marL="914400" algn="l" rtl="0" fontAlgn="base">
        <a:spcBef>
          <a:spcPct val="0"/>
        </a:spcBef>
        <a:spcAft>
          <a:spcPct val="0"/>
        </a:spcAft>
        <a:defRPr sz="3600">
          <a:solidFill>
            <a:schemeClr val="tx2"/>
          </a:solidFill>
          <a:latin typeface="Helvetica" pitchFamily="68" charset="0"/>
          <a:ea typeface="ＭＳ Ｐゴシック" pitchFamily="34" charset="-128"/>
        </a:defRPr>
      </a:lvl7pPr>
      <a:lvl8pPr marL="1371600" algn="l" rtl="0" fontAlgn="base">
        <a:spcBef>
          <a:spcPct val="0"/>
        </a:spcBef>
        <a:spcAft>
          <a:spcPct val="0"/>
        </a:spcAft>
        <a:defRPr sz="3600">
          <a:solidFill>
            <a:schemeClr val="tx2"/>
          </a:solidFill>
          <a:latin typeface="Helvetica" pitchFamily="68" charset="0"/>
          <a:ea typeface="ＭＳ Ｐゴシック" pitchFamily="34" charset="-128"/>
        </a:defRPr>
      </a:lvl8pPr>
      <a:lvl9pPr marL="1828800" algn="l" rtl="0" fontAlgn="base">
        <a:spcBef>
          <a:spcPct val="0"/>
        </a:spcBef>
        <a:spcAft>
          <a:spcPct val="0"/>
        </a:spcAft>
        <a:defRPr sz="3600">
          <a:solidFill>
            <a:schemeClr val="tx2"/>
          </a:solidFill>
          <a:latin typeface="Helvetica" pitchFamily="68" charset="0"/>
          <a:ea typeface="ＭＳ Ｐゴシック" pitchFamily="34" charset="-128"/>
        </a:defRPr>
      </a:lvl9pPr>
    </p:titleStyle>
    <p:bodyStyle>
      <a:lvl1pPr marL="342900" indent="-342900" algn="l" rtl="0" fontAlgn="base">
        <a:spcBef>
          <a:spcPct val="20000"/>
        </a:spcBef>
        <a:spcAft>
          <a:spcPct val="0"/>
        </a:spcAft>
        <a:buClr>
          <a:schemeClr val="accent1"/>
        </a:buClr>
        <a:buChar char="•"/>
        <a:defRPr sz="2800">
          <a:solidFill>
            <a:schemeClr val="tx1"/>
          </a:solidFill>
          <a:latin typeface="+mn-lt"/>
          <a:ea typeface="+mn-ea"/>
          <a:cs typeface="+mn-cs"/>
        </a:defRPr>
      </a:lvl1pPr>
      <a:lvl2pPr marL="742950" indent="-285750" algn="l" rtl="0" fontAlgn="base">
        <a:spcBef>
          <a:spcPct val="20000"/>
        </a:spcBef>
        <a:spcAft>
          <a:spcPct val="0"/>
        </a:spcAft>
        <a:buClr>
          <a:schemeClr val="accent2"/>
        </a:buClr>
        <a:buChar char="–"/>
        <a:defRPr sz="2400">
          <a:solidFill>
            <a:schemeClr val="tx1"/>
          </a:solidFill>
          <a:latin typeface="+mn-lt"/>
          <a:ea typeface="+mn-ea"/>
        </a:defRPr>
      </a:lvl2pPr>
      <a:lvl3pPr marL="1143000" indent="-228600" algn="l" rtl="0" fontAlgn="base">
        <a:spcBef>
          <a:spcPct val="20000"/>
        </a:spcBef>
        <a:spcAft>
          <a:spcPct val="0"/>
        </a:spcAft>
        <a:buClr>
          <a:schemeClr val="accent1"/>
        </a:buClr>
        <a:buChar char="•"/>
        <a:defRPr sz="2000">
          <a:solidFill>
            <a:schemeClr val="tx1"/>
          </a:solidFill>
          <a:latin typeface="+mn-lt"/>
          <a:ea typeface="+mn-ea"/>
        </a:defRPr>
      </a:lvl3pPr>
      <a:lvl4pPr marL="1600200" indent="-228600" algn="l" rtl="0" fontAlgn="base">
        <a:spcBef>
          <a:spcPct val="20000"/>
        </a:spcBef>
        <a:spcAft>
          <a:spcPct val="0"/>
        </a:spcAft>
        <a:buClr>
          <a:schemeClr val="accent2"/>
        </a:buClr>
        <a:buChar char="–"/>
        <a:defRPr>
          <a:solidFill>
            <a:schemeClr val="tx1"/>
          </a:solidFill>
          <a:latin typeface="+mn-lt"/>
          <a:ea typeface="+mn-ea"/>
        </a:defRPr>
      </a:lvl4pPr>
      <a:lvl5pPr marL="2057400" indent="-228600" algn="l" rtl="0" fontAlgn="base">
        <a:spcBef>
          <a:spcPct val="20000"/>
        </a:spcBef>
        <a:spcAft>
          <a:spcPct val="0"/>
        </a:spcAft>
        <a:buClr>
          <a:schemeClr val="accent1"/>
        </a:buClr>
        <a:buChar char="»"/>
        <a:defRPr>
          <a:solidFill>
            <a:schemeClr val="tx1"/>
          </a:solidFill>
          <a:latin typeface="+mn-lt"/>
          <a:ea typeface="+mn-ea"/>
        </a:defRPr>
      </a:lvl5pPr>
      <a:lvl6pPr marL="2514600" indent="-228600" algn="l" rtl="0" fontAlgn="base">
        <a:spcBef>
          <a:spcPct val="20000"/>
        </a:spcBef>
        <a:spcAft>
          <a:spcPct val="0"/>
        </a:spcAft>
        <a:buClr>
          <a:schemeClr val="accent1"/>
        </a:buClr>
        <a:buChar char="»"/>
        <a:defRPr>
          <a:solidFill>
            <a:schemeClr val="tx1"/>
          </a:solidFill>
          <a:latin typeface="+mn-lt"/>
          <a:ea typeface="+mn-ea"/>
        </a:defRPr>
      </a:lvl6pPr>
      <a:lvl7pPr marL="2971800" indent="-228600" algn="l" rtl="0" fontAlgn="base">
        <a:spcBef>
          <a:spcPct val="20000"/>
        </a:spcBef>
        <a:spcAft>
          <a:spcPct val="0"/>
        </a:spcAft>
        <a:buClr>
          <a:schemeClr val="accent1"/>
        </a:buClr>
        <a:buChar char="»"/>
        <a:defRPr>
          <a:solidFill>
            <a:schemeClr val="tx1"/>
          </a:solidFill>
          <a:latin typeface="+mn-lt"/>
          <a:ea typeface="+mn-ea"/>
        </a:defRPr>
      </a:lvl7pPr>
      <a:lvl8pPr marL="3429000" indent="-228600" algn="l" rtl="0" fontAlgn="base">
        <a:spcBef>
          <a:spcPct val="20000"/>
        </a:spcBef>
        <a:spcAft>
          <a:spcPct val="0"/>
        </a:spcAft>
        <a:buClr>
          <a:schemeClr val="accent1"/>
        </a:buClr>
        <a:buChar char="»"/>
        <a:defRPr>
          <a:solidFill>
            <a:schemeClr val="tx1"/>
          </a:solidFill>
          <a:latin typeface="+mn-lt"/>
          <a:ea typeface="+mn-ea"/>
        </a:defRPr>
      </a:lvl8pPr>
      <a:lvl9pPr marL="3886200" indent="-228600" algn="l" rtl="0" fontAlgn="base">
        <a:spcBef>
          <a:spcPct val="20000"/>
        </a:spcBef>
        <a:spcAft>
          <a:spcPct val="0"/>
        </a:spcAft>
        <a:buClr>
          <a:schemeClr val="accent1"/>
        </a:buClr>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250825" y="5300663"/>
            <a:ext cx="8582025" cy="1008062"/>
          </a:xfrm>
        </p:spPr>
        <p:txBody>
          <a:bodyPr/>
          <a:lstStyle/>
          <a:p>
            <a:r>
              <a:rPr lang="en-AU" sz="2800" b="1" cap="all" dirty="0" smtClean="0"/>
              <a:t>The </a:t>
            </a:r>
            <a:r>
              <a:rPr lang="en-AU" sz="2800" b="1" i="1" cap="all" dirty="0" smtClean="0"/>
              <a:t>theory of</a:t>
            </a:r>
            <a:r>
              <a:rPr lang="en-AU" sz="2800" b="1" cap="all" dirty="0" smtClean="0"/>
              <a:t> conceptual change as a </a:t>
            </a:r>
            <a:r>
              <a:rPr lang="en-AU" sz="2800" b="1" i="1" cap="all" dirty="0" smtClean="0"/>
              <a:t>theory for</a:t>
            </a:r>
            <a:r>
              <a:rPr lang="en-AU" sz="2800" b="1" cap="all" dirty="0" smtClean="0"/>
              <a:t> changing CONCEPTIONS</a:t>
            </a:r>
            <a:endParaRPr lang="en-CA" sz="2800" b="1" cap="all" dirty="0"/>
          </a:p>
        </p:txBody>
      </p:sp>
      <p:sp>
        <p:nvSpPr>
          <p:cNvPr id="33795" name="Rectangle 3"/>
          <p:cNvSpPr>
            <a:spLocks noGrp="1" noChangeArrowheads="1"/>
          </p:cNvSpPr>
          <p:nvPr>
            <p:ph type="subTitle" idx="1"/>
          </p:nvPr>
        </p:nvSpPr>
        <p:spPr>
          <a:xfrm>
            <a:off x="755650" y="6237288"/>
            <a:ext cx="8077200" cy="457200"/>
          </a:xfrm>
        </p:spPr>
        <p:txBody>
          <a:bodyPr>
            <a:normAutofit fontScale="92500" lnSpcReduction="10000"/>
          </a:bodyPr>
          <a:lstStyle/>
          <a:p>
            <a:pPr algn="r"/>
            <a:r>
              <a:rPr lang="en-CA" sz="2800" dirty="0"/>
              <a:t>Peter </a:t>
            </a:r>
            <a:r>
              <a:rPr lang="en-CA" sz="2800" dirty="0" smtClean="0"/>
              <a:t>Liljedahl</a:t>
            </a:r>
            <a:endParaRPr lang="en-CA" sz="28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Changing Beliefs</a:t>
            </a:r>
            <a:endParaRPr lang="en-CA" dirty="0"/>
          </a:p>
        </p:txBody>
      </p:sp>
      <p:sp>
        <p:nvSpPr>
          <p:cNvPr id="3" name="Content Placeholder 2"/>
          <p:cNvSpPr>
            <a:spLocks noGrp="1"/>
          </p:cNvSpPr>
          <p:nvPr>
            <p:ph idx="1"/>
          </p:nvPr>
        </p:nvSpPr>
        <p:spPr/>
        <p:txBody>
          <a:bodyPr/>
          <a:lstStyle/>
          <a:p>
            <a:pPr>
              <a:buNone/>
            </a:pPr>
            <a:r>
              <a:rPr lang="en-CA" dirty="0" smtClean="0"/>
              <a:t>CONCEPTUAL CHANGE</a:t>
            </a:r>
          </a:p>
          <a:p>
            <a:r>
              <a:rPr lang="en-GB" dirty="0" smtClean="0"/>
              <a:t>emerges out of Kuhn's (1970) interpretation of changes in scientific understanding through history</a:t>
            </a:r>
          </a:p>
          <a:p>
            <a:r>
              <a:rPr lang="en-GB" dirty="0" smtClean="0"/>
              <a:t>progress in scientific understanding is marked more by theory </a:t>
            </a:r>
            <a:r>
              <a:rPr lang="en-GB" dirty="0" smtClean="0">
                <a:solidFill>
                  <a:srgbClr val="FF0000"/>
                </a:solidFill>
              </a:rPr>
              <a:t>replacement</a:t>
            </a:r>
            <a:r>
              <a:rPr lang="en-GB" dirty="0" smtClean="0"/>
              <a:t> than theory evolution</a:t>
            </a:r>
            <a:endParaRPr lang="en-CA" dirty="0" smtClean="0"/>
          </a:p>
          <a:p>
            <a:pPr>
              <a:buNone/>
            </a:pPr>
            <a:endParaRPr lang="en-CA" dirty="0"/>
          </a:p>
        </p:txBody>
      </p:sp>
      <p:sp>
        <p:nvSpPr>
          <p:cNvPr id="4" name="Rectangle 3"/>
          <p:cNvSpPr/>
          <p:nvPr/>
        </p:nvSpPr>
        <p:spPr>
          <a:xfrm rot="21354545">
            <a:off x="18480" y="4786699"/>
            <a:ext cx="3590671" cy="646331"/>
          </a:xfrm>
          <a:prstGeom prst="rect">
            <a:avLst/>
          </a:prstGeom>
          <a:noFill/>
        </p:spPr>
        <p:txBody>
          <a:bodyPr wrap="square" lIns="91440" tIns="45720" rIns="91440" bIns="45720">
            <a:spAutoFit/>
          </a:bodyPr>
          <a:lstStyle/>
          <a:p>
            <a:pPr algn="ctr"/>
            <a:r>
              <a:rPr lang="en-CA" sz="3600" b="1" dirty="0" smtClean="0">
                <a:ln w="10541" cmpd="sng">
                  <a:solidFill>
                    <a:schemeClr val="accent1">
                      <a:shade val="88000"/>
                      <a:satMod val="110000"/>
                    </a:schemeClr>
                  </a:solidFill>
                  <a:prstDash val="solid"/>
                </a:ln>
                <a:solidFill>
                  <a:srgbClr val="FF0000"/>
                </a:solidFill>
                <a:latin typeface="Segoe Script" pitchFamily="34" charset="0"/>
              </a:rPr>
              <a:t>REPLACING</a:t>
            </a:r>
            <a:endParaRPr lang="en-CA" sz="3600" b="1" cap="none" spc="0" dirty="0">
              <a:ln w="10541" cmpd="sng">
                <a:solidFill>
                  <a:schemeClr val="accent1">
                    <a:shade val="88000"/>
                    <a:satMod val="110000"/>
                  </a:schemeClr>
                </a:solidFill>
                <a:prstDash val="solid"/>
              </a:ln>
              <a:solidFill>
                <a:srgbClr val="FF0000"/>
              </a:solidFill>
              <a:effectLst/>
              <a:latin typeface="Segoe Script" pitchFamily="34" charset="0"/>
            </a:endParaRPr>
          </a:p>
        </p:txBody>
      </p:sp>
      <p:cxnSp>
        <p:nvCxnSpPr>
          <p:cNvPr id="5" name="Straight Connector 4"/>
          <p:cNvCxnSpPr/>
          <p:nvPr/>
        </p:nvCxnSpPr>
        <p:spPr bwMode="auto">
          <a:xfrm flipV="1">
            <a:off x="810568" y="5589240"/>
            <a:ext cx="1872208" cy="360040"/>
          </a:xfrm>
          <a:prstGeom prst="line">
            <a:avLst/>
          </a:prstGeom>
          <a:noFill/>
          <a:ln w="76200" cap="flat" cmpd="sng" algn="ctr">
            <a:solidFill>
              <a:srgbClr val="FF0000"/>
            </a:solidFill>
            <a:prstDash val="solid"/>
            <a:round/>
            <a:headEnd type="none" w="med" len="med"/>
            <a:tailEnd type="none" w="med" len="med"/>
          </a:ln>
          <a:effectLst/>
        </p:spPr>
      </p:cxn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Changing Beliefs</a:t>
            </a:r>
            <a:endParaRPr lang="en-CA" dirty="0"/>
          </a:p>
        </p:txBody>
      </p:sp>
      <p:sp>
        <p:nvSpPr>
          <p:cNvPr id="3" name="Content Placeholder 2"/>
          <p:cNvSpPr>
            <a:spLocks noGrp="1"/>
          </p:cNvSpPr>
          <p:nvPr>
            <p:ph idx="1"/>
          </p:nvPr>
        </p:nvSpPr>
        <p:spPr/>
        <p:txBody>
          <a:bodyPr/>
          <a:lstStyle/>
          <a:p>
            <a:pPr>
              <a:buNone/>
            </a:pPr>
            <a:r>
              <a:rPr lang="en-CA" dirty="0" smtClean="0"/>
              <a:t>CONCEPTUAL CHANGE</a:t>
            </a:r>
          </a:p>
          <a:p>
            <a:r>
              <a:rPr lang="en-GB" dirty="0" smtClean="0"/>
              <a:t>emerges out of Kuhn's (1970) interpretation of changes in scientific understanding through history</a:t>
            </a:r>
          </a:p>
          <a:p>
            <a:r>
              <a:rPr lang="en-GB" dirty="0" smtClean="0"/>
              <a:t>progress in scientific understanding is marked more by theory </a:t>
            </a:r>
            <a:r>
              <a:rPr lang="en-GB" dirty="0" smtClean="0">
                <a:solidFill>
                  <a:srgbClr val="FF0000"/>
                </a:solidFill>
              </a:rPr>
              <a:t>replacement</a:t>
            </a:r>
            <a:r>
              <a:rPr lang="en-GB" dirty="0" smtClean="0"/>
              <a:t> than theory evolution</a:t>
            </a:r>
            <a:endParaRPr lang="en-CA" dirty="0" smtClean="0"/>
          </a:p>
          <a:p>
            <a:pPr>
              <a:buNone/>
            </a:pPr>
            <a:endParaRPr lang="en-CA" dirty="0"/>
          </a:p>
        </p:txBody>
      </p:sp>
      <p:sp>
        <p:nvSpPr>
          <p:cNvPr id="4" name="Rectangle 3"/>
          <p:cNvSpPr/>
          <p:nvPr/>
        </p:nvSpPr>
        <p:spPr>
          <a:xfrm rot="21354545">
            <a:off x="18480" y="4786699"/>
            <a:ext cx="3590671" cy="646331"/>
          </a:xfrm>
          <a:prstGeom prst="rect">
            <a:avLst/>
          </a:prstGeom>
          <a:noFill/>
        </p:spPr>
        <p:txBody>
          <a:bodyPr wrap="square" lIns="91440" tIns="45720" rIns="91440" bIns="45720">
            <a:spAutoFit/>
          </a:bodyPr>
          <a:lstStyle/>
          <a:p>
            <a:pPr algn="ctr"/>
            <a:r>
              <a:rPr lang="en-CA" sz="3600" b="1" dirty="0" smtClean="0">
                <a:ln w="10541" cmpd="sng">
                  <a:solidFill>
                    <a:schemeClr val="accent1">
                      <a:shade val="88000"/>
                      <a:satMod val="110000"/>
                    </a:schemeClr>
                  </a:solidFill>
                  <a:prstDash val="solid"/>
                </a:ln>
                <a:solidFill>
                  <a:srgbClr val="FF0000"/>
                </a:solidFill>
                <a:latin typeface="Segoe Script" pitchFamily="34" charset="0"/>
              </a:rPr>
              <a:t>REPLACING</a:t>
            </a:r>
            <a:endParaRPr lang="en-CA" sz="3600" b="1" cap="none" spc="0" dirty="0">
              <a:ln w="10541" cmpd="sng">
                <a:solidFill>
                  <a:schemeClr val="accent1">
                    <a:shade val="88000"/>
                    <a:satMod val="110000"/>
                  </a:schemeClr>
                </a:solidFill>
                <a:prstDash val="solid"/>
              </a:ln>
              <a:solidFill>
                <a:srgbClr val="FF0000"/>
              </a:solidFill>
              <a:effectLst/>
              <a:latin typeface="Segoe Script" pitchFamily="34" charset="0"/>
            </a:endParaRPr>
          </a:p>
        </p:txBody>
      </p:sp>
      <p:cxnSp>
        <p:nvCxnSpPr>
          <p:cNvPr id="5" name="Straight Connector 4"/>
          <p:cNvCxnSpPr/>
          <p:nvPr/>
        </p:nvCxnSpPr>
        <p:spPr bwMode="auto">
          <a:xfrm flipV="1">
            <a:off x="810568" y="5589240"/>
            <a:ext cx="1872208" cy="360040"/>
          </a:xfrm>
          <a:prstGeom prst="line">
            <a:avLst/>
          </a:prstGeom>
          <a:noFill/>
          <a:ln w="76200" cap="flat" cmpd="sng" algn="ctr">
            <a:solidFill>
              <a:srgbClr val="FF0000"/>
            </a:solidFill>
            <a:prstDash val="solid"/>
            <a:round/>
            <a:headEnd type="none" w="med" len="med"/>
            <a:tailEnd type="none" w="med" len="med"/>
          </a:ln>
          <a:effectLst/>
        </p:spPr>
      </p:cxnSp>
      <p:cxnSp>
        <p:nvCxnSpPr>
          <p:cNvPr id="6" name="Straight Connector 5"/>
          <p:cNvCxnSpPr/>
          <p:nvPr/>
        </p:nvCxnSpPr>
        <p:spPr bwMode="auto">
          <a:xfrm flipV="1">
            <a:off x="2627784" y="5589240"/>
            <a:ext cx="1872208" cy="360040"/>
          </a:xfrm>
          <a:prstGeom prst="line">
            <a:avLst/>
          </a:prstGeom>
          <a:noFill/>
          <a:ln w="76200" cap="flat" cmpd="sng" algn="ctr">
            <a:solidFill>
              <a:srgbClr val="FF0000"/>
            </a:solidFill>
            <a:prstDash val="solid"/>
            <a:round/>
            <a:headEnd type="none" w="med" len="med"/>
            <a:tailEnd type="none" w="med" len="med"/>
          </a:ln>
          <a:effectLst/>
        </p:spPr>
      </p:cxn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Changing Beliefs</a:t>
            </a:r>
            <a:endParaRPr lang="en-CA" dirty="0"/>
          </a:p>
        </p:txBody>
      </p:sp>
      <p:sp>
        <p:nvSpPr>
          <p:cNvPr id="3" name="Content Placeholder 2"/>
          <p:cNvSpPr>
            <a:spLocks noGrp="1"/>
          </p:cNvSpPr>
          <p:nvPr>
            <p:ph idx="1"/>
          </p:nvPr>
        </p:nvSpPr>
        <p:spPr/>
        <p:txBody>
          <a:bodyPr/>
          <a:lstStyle/>
          <a:p>
            <a:pPr>
              <a:buNone/>
            </a:pPr>
            <a:r>
              <a:rPr lang="en-CA" dirty="0" smtClean="0"/>
              <a:t>CONCEPTUAL CHANGE</a:t>
            </a:r>
          </a:p>
          <a:p>
            <a:r>
              <a:rPr lang="en-GB" dirty="0" smtClean="0"/>
              <a:t>emerges out of Kuhn's (1970) interpretation of changes in scientific understanding through history</a:t>
            </a:r>
          </a:p>
          <a:p>
            <a:r>
              <a:rPr lang="en-GB" dirty="0" smtClean="0"/>
              <a:t>progress in scientific understanding is marked more by theory </a:t>
            </a:r>
            <a:r>
              <a:rPr lang="en-GB" dirty="0" smtClean="0">
                <a:solidFill>
                  <a:srgbClr val="FF0000"/>
                </a:solidFill>
              </a:rPr>
              <a:t>replacement</a:t>
            </a:r>
            <a:r>
              <a:rPr lang="en-GB" dirty="0" smtClean="0"/>
              <a:t> than theory evolution</a:t>
            </a:r>
            <a:endParaRPr lang="en-CA" dirty="0" smtClean="0"/>
          </a:p>
          <a:p>
            <a:pPr>
              <a:buNone/>
            </a:pPr>
            <a:endParaRPr lang="en-CA" dirty="0"/>
          </a:p>
        </p:txBody>
      </p:sp>
      <p:sp>
        <p:nvSpPr>
          <p:cNvPr id="4" name="Rectangle 3"/>
          <p:cNvSpPr/>
          <p:nvPr/>
        </p:nvSpPr>
        <p:spPr>
          <a:xfrm rot="21354545">
            <a:off x="18480" y="4786699"/>
            <a:ext cx="3590671" cy="646331"/>
          </a:xfrm>
          <a:prstGeom prst="rect">
            <a:avLst/>
          </a:prstGeom>
          <a:noFill/>
        </p:spPr>
        <p:txBody>
          <a:bodyPr wrap="square" lIns="91440" tIns="45720" rIns="91440" bIns="45720">
            <a:spAutoFit/>
          </a:bodyPr>
          <a:lstStyle/>
          <a:p>
            <a:pPr algn="ctr"/>
            <a:r>
              <a:rPr lang="en-CA" sz="3600" b="1" dirty="0" smtClean="0">
                <a:ln w="10541" cmpd="sng">
                  <a:solidFill>
                    <a:schemeClr val="accent1">
                      <a:shade val="88000"/>
                      <a:satMod val="110000"/>
                    </a:schemeClr>
                  </a:solidFill>
                  <a:prstDash val="solid"/>
                </a:ln>
                <a:solidFill>
                  <a:srgbClr val="FF0000"/>
                </a:solidFill>
                <a:latin typeface="Segoe Script" pitchFamily="34" charset="0"/>
              </a:rPr>
              <a:t>REPLACING</a:t>
            </a:r>
            <a:endParaRPr lang="en-CA" sz="3600" b="1" cap="none" spc="0" dirty="0">
              <a:ln w="10541" cmpd="sng">
                <a:solidFill>
                  <a:schemeClr val="accent1">
                    <a:shade val="88000"/>
                    <a:satMod val="110000"/>
                  </a:schemeClr>
                </a:solidFill>
                <a:prstDash val="solid"/>
              </a:ln>
              <a:solidFill>
                <a:srgbClr val="FF0000"/>
              </a:solidFill>
              <a:effectLst/>
              <a:latin typeface="Segoe Script" pitchFamily="34" charset="0"/>
            </a:endParaRPr>
          </a:p>
        </p:txBody>
      </p:sp>
      <p:cxnSp>
        <p:nvCxnSpPr>
          <p:cNvPr id="5" name="Straight Connector 4"/>
          <p:cNvCxnSpPr/>
          <p:nvPr/>
        </p:nvCxnSpPr>
        <p:spPr bwMode="auto">
          <a:xfrm flipV="1">
            <a:off x="810568" y="5589240"/>
            <a:ext cx="1872208" cy="360040"/>
          </a:xfrm>
          <a:prstGeom prst="line">
            <a:avLst/>
          </a:prstGeom>
          <a:noFill/>
          <a:ln w="76200" cap="flat" cmpd="sng" algn="ctr">
            <a:solidFill>
              <a:srgbClr val="FF0000"/>
            </a:solidFill>
            <a:prstDash val="solid"/>
            <a:round/>
            <a:headEnd type="none" w="med" len="med"/>
            <a:tailEnd type="none" w="med" len="med"/>
          </a:ln>
          <a:effectLst/>
        </p:spPr>
      </p:cxnSp>
      <p:cxnSp>
        <p:nvCxnSpPr>
          <p:cNvPr id="6" name="Straight Connector 5"/>
          <p:cNvCxnSpPr/>
          <p:nvPr/>
        </p:nvCxnSpPr>
        <p:spPr bwMode="auto">
          <a:xfrm flipV="1">
            <a:off x="2627784" y="5589240"/>
            <a:ext cx="1872208" cy="360040"/>
          </a:xfrm>
          <a:prstGeom prst="line">
            <a:avLst/>
          </a:prstGeom>
          <a:noFill/>
          <a:ln w="76200" cap="flat" cmpd="sng" algn="ctr">
            <a:solidFill>
              <a:srgbClr val="FF0000"/>
            </a:solidFill>
            <a:prstDash val="solid"/>
            <a:round/>
            <a:headEnd type="none" w="med" len="med"/>
            <a:tailEnd type="none" w="med" len="med"/>
          </a:ln>
          <a:effectLst/>
        </p:spPr>
      </p:cxnSp>
      <p:sp>
        <p:nvSpPr>
          <p:cNvPr id="7" name="Rectangle 6"/>
          <p:cNvSpPr/>
          <p:nvPr/>
        </p:nvSpPr>
        <p:spPr>
          <a:xfrm>
            <a:off x="2339752" y="5949280"/>
            <a:ext cx="4032448" cy="646331"/>
          </a:xfrm>
          <a:prstGeom prst="rect">
            <a:avLst/>
          </a:prstGeom>
          <a:noFill/>
        </p:spPr>
        <p:txBody>
          <a:bodyPr wrap="square" lIns="91440" tIns="45720" rIns="91440" bIns="45720">
            <a:spAutoFit/>
          </a:bodyPr>
          <a:lstStyle/>
          <a:p>
            <a:pPr algn="ctr"/>
            <a:r>
              <a:rPr lang="en-CA" sz="3600" b="1" dirty="0" smtClean="0">
                <a:ln w="10541" cmpd="sng">
                  <a:solidFill>
                    <a:schemeClr val="accent1">
                      <a:shade val="88000"/>
                      <a:satMod val="110000"/>
                    </a:schemeClr>
                  </a:solidFill>
                  <a:prstDash val="solid"/>
                </a:ln>
                <a:solidFill>
                  <a:srgbClr val="FF0000"/>
                </a:solidFill>
                <a:latin typeface="Segoe Script" pitchFamily="34" charset="0"/>
              </a:rPr>
              <a:t>CONCEPTIONS</a:t>
            </a:r>
            <a:endParaRPr lang="en-CA" sz="3600" b="1" cap="none" spc="0" dirty="0">
              <a:ln w="10541" cmpd="sng">
                <a:solidFill>
                  <a:schemeClr val="accent1">
                    <a:shade val="88000"/>
                    <a:satMod val="110000"/>
                  </a:schemeClr>
                </a:solidFill>
                <a:prstDash val="solid"/>
              </a:ln>
              <a:solidFill>
                <a:srgbClr val="FF0000"/>
              </a:solidFill>
              <a:effectLst/>
              <a:latin typeface="Segoe Script" pitchFamily="34"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Replacing Conceptions</a:t>
            </a:r>
            <a:endParaRPr lang="en-CA" dirty="0"/>
          </a:p>
        </p:txBody>
      </p:sp>
      <p:sp>
        <p:nvSpPr>
          <p:cNvPr id="3" name="Content Placeholder 2"/>
          <p:cNvSpPr>
            <a:spLocks noGrp="1"/>
          </p:cNvSpPr>
          <p:nvPr>
            <p:ph idx="1"/>
          </p:nvPr>
        </p:nvSpPr>
        <p:spPr/>
        <p:txBody>
          <a:bodyPr/>
          <a:lstStyle/>
          <a:p>
            <a:pPr>
              <a:buNone/>
            </a:pPr>
            <a:r>
              <a:rPr lang="en-CA" dirty="0" smtClean="0"/>
              <a:t>CONCEPTUAL CHANGE </a:t>
            </a:r>
          </a:p>
          <a:p>
            <a:r>
              <a:rPr lang="en-GB" dirty="0" smtClean="0"/>
              <a:t>applicable only in those instances where misconceptions are formed through lived experiences and in the absence of formal instruction </a:t>
            </a:r>
          </a:p>
          <a:p>
            <a:pPr>
              <a:buNone/>
            </a:pPr>
            <a:endParaRPr lang="en-CA"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Replacing Conceptions</a:t>
            </a:r>
            <a:endParaRPr lang="en-CA" dirty="0"/>
          </a:p>
        </p:txBody>
      </p:sp>
      <p:sp>
        <p:nvSpPr>
          <p:cNvPr id="3" name="Content Placeholder 2"/>
          <p:cNvSpPr>
            <a:spLocks noGrp="1"/>
          </p:cNvSpPr>
          <p:nvPr>
            <p:ph idx="1"/>
          </p:nvPr>
        </p:nvSpPr>
        <p:spPr/>
        <p:txBody>
          <a:bodyPr/>
          <a:lstStyle/>
          <a:p>
            <a:pPr>
              <a:buNone/>
            </a:pPr>
            <a:r>
              <a:rPr lang="en-CA" dirty="0" smtClean="0"/>
              <a:t>CONCEPTUAL CHANGE </a:t>
            </a:r>
          </a:p>
          <a:p>
            <a:r>
              <a:rPr lang="en-GB" dirty="0" smtClean="0"/>
              <a:t>applicable only in those instances where misconceptions are formed through lived experiences and in the absence of formal instruction </a:t>
            </a:r>
          </a:p>
          <a:p>
            <a:r>
              <a:rPr lang="en-GB" dirty="0" smtClean="0"/>
              <a:t>phenomenon of theory rejection </a:t>
            </a:r>
          </a:p>
          <a:p>
            <a:r>
              <a:rPr lang="en-GB" dirty="0" smtClean="0"/>
              <a:t>phenomenon of theory replacement</a:t>
            </a:r>
          </a:p>
          <a:p>
            <a:pPr>
              <a:buNone/>
            </a:pPr>
            <a:endParaRPr lang="en-CA" dirty="0"/>
          </a:p>
        </p:txBody>
      </p:sp>
      <p:sp>
        <p:nvSpPr>
          <p:cNvPr id="4" name="TextBox 3"/>
          <p:cNvSpPr txBox="1"/>
          <p:nvPr/>
        </p:nvSpPr>
        <p:spPr>
          <a:xfrm>
            <a:off x="7020272" y="3284984"/>
            <a:ext cx="1584176" cy="904863"/>
          </a:xfrm>
          <a:prstGeom prst="rect">
            <a:avLst/>
          </a:prstGeom>
          <a:noFill/>
        </p:spPr>
        <p:txBody>
          <a:bodyPr wrap="square" rtlCol="0">
            <a:spAutoFit/>
          </a:bodyPr>
          <a:lstStyle/>
          <a:p>
            <a:r>
              <a:rPr lang="en-CA" dirty="0" smtClean="0">
                <a:solidFill>
                  <a:srgbClr val="FF0000"/>
                </a:solidFill>
              </a:rPr>
              <a:t>cognitive </a:t>
            </a:r>
          </a:p>
          <a:p>
            <a:r>
              <a:rPr lang="en-CA" dirty="0" smtClean="0">
                <a:solidFill>
                  <a:srgbClr val="FF0000"/>
                </a:solidFill>
              </a:rPr>
              <a:t>conflict</a:t>
            </a:r>
            <a:endParaRPr lang="en-CA" dirty="0">
              <a:solidFill>
                <a:srgbClr val="FF0000"/>
              </a:solidFill>
            </a:endParaRPr>
          </a:p>
        </p:txBody>
      </p:sp>
      <p:sp>
        <p:nvSpPr>
          <p:cNvPr id="5" name="Right Brace 4"/>
          <p:cNvSpPr/>
          <p:nvPr/>
        </p:nvSpPr>
        <p:spPr bwMode="auto">
          <a:xfrm>
            <a:off x="6732240" y="3284984"/>
            <a:ext cx="216024" cy="936104"/>
          </a:xfrm>
          <a:prstGeom prst="rightBrac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33400" marR="0" indent="-533400" algn="l" defTabSz="914400" rtl="0" eaLnBrk="1" fontAlgn="base" latinLnBrk="0" hangingPunct="1">
              <a:lnSpc>
                <a:spcPct val="100000"/>
              </a:lnSpc>
              <a:spcBef>
                <a:spcPct val="20000"/>
              </a:spcBef>
              <a:spcAft>
                <a:spcPct val="0"/>
              </a:spcAft>
              <a:buClr>
                <a:schemeClr val="accent1"/>
              </a:buClr>
              <a:buSzTx/>
              <a:buFontTx/>
              <a:buNone/>
              <a:tabLst/>
            </a:pPr>
            <a:endParaRPr kumimoji="0" lang="en-CA" sz="2400" b="0" i="0" u="none" strike="noStrike" cap="none" normalizeH="0" baseline="0" smtClean="0">
              <a:ln>
                <a:noFill/>
              </a:ln>
              <a:solidFill>
                <a:schemeClr val="tx1"/>
              </a:solidFill>
              <a:effectLst/>
              <a:latin typeface="Helvetica" pitchFamily="68" charset="0"/>
              <a:ea typeface="ＭＳ Ｐゴシック" pitchFamily="34" charset="-128"/>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Replacing Conceptions</a:t>
            </a:r>
            <a:endParaRPr lang="en-CA" dirty="0"/>
          </a:p>
        </p:txBody>
      </p:sp>
      <p:sp>
        <p:nvSpPr>
          <p:cNvPr id="3" name="Content Placeholder 2"/>
          <p:cNvSpPr>
            <a:spLocks noGrp="1"/>
          </p:cNvSpPr>
          <p:nvPr>
            <p:ph idx="1"/>
          </p:nvPr>
        </p:nvSpPr>
        <p:spPr/>
        <p:txBody>
          <a:bodyPr/>
          <a:lstStyle/>
          <a:p>
            <a:pPr>
              <a:buNone/>
            </a:pPr>
            <a:r>
              <a:rPr lang="en-CA" dirty="0" smtClean="0"/>
              <a:t>CONCEPTUAL CHANGE </a:t>
            </a:r>
          </a:p>
          <a:p>
            <a:r>
              <a:rPr lang="en-GB" dirty="0" smtClean="0"/>
              <a:t>applicable only in those instances where misconceptions are formed through lived experiences and in the absence of formal instruction </a:t>
            </a:r>
          </a:p>
          <a:p>
            <a:r>
              <a:rPr lang="en-GB" dirty="0" smtClean="0"/>
              <a:t>phenomenon of theory rejection </a:t>
            </a:r>
          </a:p>
          <a:p>
            <a:r>
              <a:rPr lang="en-GB" dirty="0" smtClean="0"/>
              <a:t>phenomenon of theory replacement</a:t>
            </a:r>
          </a:p>
          <a:p>
            <a:r>
              <a:rPr lang="en-GB" dirty="0" smtClean="0"/>
              <a:t>synthetic model</a:t>
            </a:r>
            <a:endParaRPr lang="en-CA" b="1" dirty="0" smtClean="0">
              <a:solidFill>
                <a:srgbClr val="FF0000"/>
              </a:solidFill>
            </a:endParaRPr>
          </a:p>
          <a:p>
            <a:endParaRPr lang="en-CA" dirty="0"/>
          </a:p>
        </p:txBody>
      </p:sp>
      <p:sp>
        <p:nvSpPr>
          <p:cNvPr id="5" name="TextBox 4"/>
          <p:cNvSpPr txBox="1"/>
          <p:nvPr/>
        </p:nvSpPr>
        <p:spPr>
          <a:xfrm>
            <a:off x="7020272" y="3284984"/>
            <a:ext cx="1584176" cy="904863"/>
          </a:xfrm>
          <a:prstGeom prst="rect">
            <a:avLst/>
          </a:prstGeom>
          <a:noFill/>
        </p:spPr>
        <p:txBody>
          <a:bodyPr wrap="square" rtlCol="0">
            <a:spAutoFit/>
          </a:bodyPr>
          <a:lstStyle/>
          <a:p>
            <a:r>
              <a:rPr lang="en-CA" dirty="0" smtClean="0">
                <a:solidFill>
                  <a:srgbClr val="FF0000"/>
                </a:solidFill>
              </a:rPr>
              <a:t>cognitive </a:t>
            </a:r>
          </a:p>
          <a:p>
            <a:r>
              <a:rPr lang="en-CA" dirty="0" smtClean="0">
                <a:solidFill>
                  <a:srgbClr val="FF0000"/>
                </a:solidFill>
              </a:rPr>
              <a:t>conflict</a:t>
            </a:r>
            <a:endParaRPr lang="en-CA" dirty="0">
              <a:solidFill>
                <a:srgbClr val="FF0000"/>
              </a:solidFill>
            </a:endParaRPr>
          </a:p>
        </p:txBody>
      </p:sp>
      <p:sp>
        <p:nvSpPr>
          <p:cNvPr id="6" name="Right Brace 5"/>
          <p:cNvSpPr/>
          <p:nvPr/>
        </p:nvSpPr>
        <p:spPr bwMode="auto">
          <a:xfrm>
            <a:off x="6732240" y="3284984"/>
            <a:ext cx="216024" cy="936104"/>
          </a:xfrm>
          <a:prstGeom prst="rightBrac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33400" marR="0" indent="-533400" algn="l" defTabSz="914400" rtl="0" eaLnBrk="1" fontAlgn="base" latinLnBrk="0" hangingPunct="1">
              <a:lnSpc>
                <a:spcPct val="100000"/>
              </a:lnSpc>
              <a:spcBef>
                <a:spcPct val="20000"/>
              </a:spcBef>
              <a:spcAft>
                <a:spcPct val="0"/>
              </a:spcAft>
              <a:buClr>
                <a:schemeClr val="accent1"/>
              </a:buClr>
              <a:buSzTx/>
              <a:buFontTx/>
              <a:buNone/>
              <a:tabLst/>
            </a:pPr>
            <a:endParaRPr kumimoji="0" lang="en-CA" sz="2400" b="0" i="0" u="none" strike="noStrike" cap="none" normalizeH="0" baseline="0" smtClean="0">
              <a:ln>
                <a:noFill/>
              </a:ln>
              <a:solidFill>
                <a:schemeClr val="tx1"/>
              </a:solidFill>
              <a:effectLst/>
              <a:latin typeface="Helvetica" pitchFamily="68" charset="0"/>
              <a:ea typeface="ＭＳ Ｐゴシック" pitchFamily="34" charset="-128"/>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Replacing Conceptions</a:t>
            </a:r>
            <a:endParaRPr lang="en-CA" dirty="0"/>
          </a:p>
        </p:txBody>
      </p:sp>
      <p:sp>
        <p:nvSpPr>
          <p:cNvPr id="3" name="Content Placeholder 2"/>
          <p:cNvSpPr>
            <a:spLocks noGrp="1"/>
          </p:cNvSpPr>
          <p:nvPr>
            <p:ph idx="1"/>
          </p:nvPr>
        </p:nvSpPr>
        <p:spPr/>
        <p:txBody>
          <a:bodyPr/>
          <a:lstStyle/>
          <a:p>
            <a:pPr>
              <a:buNone/>
            </a:pPr>
            <a:r>
              <a:rPr lang="en-CA" dirty="0" smtClean="0"/>
              <a:t>CONCEPTUAL CHANGE </a:t>
            </a:r>
          </a:p>
          <a:p>
            <a:r>
              <a:rPr lang="en-GB" dirty="0" smtClean="0"/>
              <a:t>applicable only in those instances where misconceptions are formed through lived experiences and in the absence of formal instruction </a:t>
            </a:r>
          </a:p>
          <a:p>
            <a:r>
              <a:rPr lang="en-GB" dirty="0" smtClean="0"/>
              <a:t>phenomenon of theory rejection </a:t>
            </a:r>
          </a:p>
          <a:p>
            <a:r>
              <a:rPr lang="en-GB" dirty="0" smtClean="0"/>
              <a:t>phenomenon of theory replacement</a:t>
            </a:r>
          </a:p>
          <a:p>
            <a:r>
              <a:rPr lang="en-GB" dirty="0" smtClean="0"/>
              <a:t>synthetic model</a:t>
            </a:r>
            <a:endParaRPr lang="en-CA" b="1" dirty="0" smtClean="0">
              <a:solidFill>
                <a:srgbClr val="FF0000"/>
              </a:solidFill>
            </a:endParaRPr>
          </a:p>
          <a:p>
            <a:endParaRPr lang="en-CA" dirty="0"/>
          </a:p>
        </p:txBody>
      </p:sp>
      <p:cxnSp>
        <p:nvCxnSpPr>
          <p:cNvPr id="4" name="Straight Connector 3"/>
          <p:cNvCxnSpPr/>
          <p:nvPr/>
        </p:nvCxnSpPr>
        <p:spPr bwMode="auto">
          <a:xfrm flipV="1">
            <a:off x="1043608" y="4437112"/>
            <a:ext cx="2664296" cy="144016"/>
          </a:xfrm>
          <a:prstGeom prst="line">
            <a:avLst/>
          </a:prstGeom>
          <a:noFill/>
          <a:ln w="76200" cap="flat" cmpd="sng" algn="ctr">
            <a:solidFill>
              <a:srgbClr val="FF0000"/>
            </a:solidFill>
            <a:prstDash val="solid"/>
            <a:round/>
            <a:headEnd type="none" w="med" len="med"/>
            <a:tailEnd type="none" w="med" len="med"/>
          </a:ln>
          <a:effectLst/>
        </p:spPr>
      </p:cxnSp>
      <p:sp>
        <p:nvSpPr>
          <p:cNvPr id="5" name="TextBox 4"/>
          <p:cNvSpPr txBox="1"/>
          <p:nvPr/>
        </p:nvSpPr>
        <p:spPr>
          <a:xfrm>
            <a:off x="7020272" y="3284984"/>
            <a:ext cx="1584176" cy="904863"/>
          </a:xfrm>
          <a:prstGeom prst="rect">
            <a:avLst/>
          </a:prstGeom>
          <a:noFill/>
        </p:spPr>
        <p:txBody>
          <a:bodyPr wrap="square" rtlCol="0">
            <a:spAutoFit/>
          </a:bodyPr>
          <a:lstStyle/>
          <a:p>
            <a:r>
              <a:rPr lang="en-CA" dirty="0" smtClean="0">
                <a:solidFill>
                  <a:srgbClr val="FF0000"/>
                </a:solidFill>
              </a:rPr>
              <a:t>cognitive </a:t>
            </a:r>
          </a:p>
          <a:p>
            <a:r>
              <a:rPr lang="en-CA" dirty="0" smtClean="0">
                <a:solidFill>
                  <a:srgbClr val="FF0000"/>
                </a:solidFill>
              </a:rPr>
              <a:t>conflict</a:t>
            </a:r>
            <a:endParaRPr lang="en-CA" dirty="0">
              <a:solidFill>
                <a:srgbClr val="FF0000"/>
              </a:solidFill>
            </a:endParaRPr>
          </a:p>
        </p:txBody>
      </p:sp>
      <p:sp>
        <p:nvSpPr>
          <p:cNvPr id="6" name="Right Brace 5"/>
          <p:cNvSpPr/>
          <p:nvPr/>
        </p:nvSpPr>
        <p:spPr bwMode="auto">
          <a:xfrm>
            <a:off x="6732240" y="3284984"/>
            <a:ext cx="216024" cy="936104"/>
          </a:xfrm>
          <a:prstGeom prst="rightBrac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33400" marR="0" indent="-533400" algn="l" defTabSz="914400" rtl="0" eaLnBrk="1" fontAlgn="base" latinLnBrk="0" hangingPunct="1">
              <a:lnSpc>
                <a:spcPct val="100000"/>
              </a:lnSpc>
              <a:spcBef>
                <a:spcPct val="20000"/>
              </a:spcBef>
              <a:spcAft>
                <a:spcPct val="0"/>
              </a:spcAft>
              <a:buClr>
                <a:schemeClr val="accent1"/>
              </a:buClr>
              <a:buSzTx/>
              <a:buFontTx/>
              <a:buNone/>
              <a:tabLst/>
            </a:pPr>
            <a:endParaRPr kumimoji="0" lang="en-CA" sz="2400" b="0" i="0" u="none" strike="noStrike" cap="none" normalizeH="0" baseline="0" smtClean="0">
              <a:ln>
                <a:noFill/>
              </a:ln>
              <a:solidFill>
                <a:schemeClr val="tx1"/>
              </a:solidFill>
              <a:effectLst/>
              <a:latin typeface="Helvetica" pitchFamily="68" charset="0"/>
              <a:ea typeface="ＭＳ Ｐゴシック" pitchFamily="34" charset="-128"/>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Replacing Conceptions</a:t>
            </a:r>
            <a:endParaRPr lang="en-CA" dirty="0"/>
          </a:p>
        </p:txBody>
      </p:sp>
      <p:sp>
        <p:nvSpPr>
          <p:cNvPr id="3" name="Content Placeholder 2"/>
          <p:cNvSpPr>
            <a:spLocks noGrp="1"/>
          </p:cNvSpPr>
          <p:nvPr>
            <p:ph idx="1"/>
          </p:nvPr>
        </p:nvSpPr>
        <p:spPr/>
        <p:txBody>
          <a:bodyPr/>
          <a:lstStyle/>
          <a:p>
            <a:pPr>
              <a:buNone/>
            </a:pPr>
            <a:r>
              <a:rPr lang="en-CA" dirty="0" smtClean="0"/>
              <a:t>CONCEPTUAL CHANGE </a:t>
            </a:r>
          </a:p>
          <a:p>
            <a:r>
              <a:rPr lang="en-GB" dirty="0" smtClean="0"/>
              <a:t>applicable only in those instances where misconceptions are formed through lived experiences and in the absence of formal instruction </a:t>
            </a:r>
          </a:p>
          <a:p>
            <a:r>
              <a:rPr lang="en-GB" dirty="0" smtClean="0"/>
              <a:t>phenomenon of theory rejection </a:t>
            </a:r>
          </a:p>
          <a:p>
            <a:r>
              <a:rPr lang="en-GB" dirty="0" smtClean="0"/>
              <a:t>phenomenon of theory replacement</a:t>
            </a:r>
          </a:p>
          <a:p>
            <a:r>
              <a:rPr lang="en-GB" dirty="0" smtClean="0"/>
              <a:t>synthetic model        </a:t>
            </a:r>
            <a:r>
              <a:rPr lang="en-GB" b="1" dirty="0" smtClean="0">
                <a:solidFill>
                  <a:srgbClr val="FF0000"/>
                </a:solidFill>
              </a:rPr>
              <a:t>CAN I DO THIS?</a:t>
            </a:r>
            <a:endParaRPr lang="en-CA" b="1" dirty="0" smtClean="0">
              <a:solidFill>
                <a:srgbClr val="FF0000"/>
              </a:solidFill>
            </a:endParaRPr>
          </a:p>
          <a:p>
            <a:endParaRPr lang="en-CA" dirty="0"/>
          </a:p>
        </p:txBody>
      </p:sp>
      <p:cxnSp>
        <p:nvCxnSpPr>
          <p:cNvPr id="4" name="Straight Connector 3"/>
          <p:cNvCxnSpPr/>
          <p:nvPr/>
        </p:nvCxnSpPr>
        <p:spPr bwMode="auto">
          <a:xfrm flipV="1">
            <a:off x="1043608" y="4437112"/>
            <a:ext cx="2664296" cy="144016"/>
          </a:xfrm>
          <a:prstGeom prst="line">
            <a:avLst/>
          </a:prstGeom>
          <a:noFill/>
          <a:ln w="76200" cap="flat" cmpd="sng" algn="ctr">
            <a:solidFill>
              <a:srgbClr val="FF0000"/>
            </a:solidFill>
            <a:prstDash val="solid"/>
            <a:round/>
            <a:headEnd type="none" w="med" len="med"/>
            <a:tailEnd type="none" w="med" len="med"/>
          </a:ln>
          <a:effectLst/>
        </p:spPr>
      </p:cxnSp>
      <p:sp>
        <p:nvSpPr>
          <p:cNvPr id="5" name="TextBox 4"/>
          <p:cNvSpPr txBox="1"/>
          <p:nvPr/>
        </p:nvSpPr>
        <p:spPr>
          <a:xfrm>
            <a:off x="7020272" y="3284984"/>
            <a:ext cx="1584176" cy="904863"/>
          </a:xfrm>
          <a:prstGeom prst="rect">
            <a:avLst/>
          </a:prstGeom>
          <a:noFill/>
        </p:spPr>
        <p:txBody>
          <a:bodyPr wrap="square" rtlCol="0">
            <a:spAutoFit/>
          </a:bodyPr>
          <a:lstStyle/>
          <a:p>
            <a:r>
              <a:rPr lang="en-CA" dirty="0" smtClean="0">
                <a:solidFill>
                  <a:srgbClr val="FF0000"/>
                </a:solidFill>
              </a:rPr>
              <a:t>cognitive </a:t>
            </a:r>
          </a:p>
          <a:p>
            <a:r>
              <a:rPr lang="en-CA" dirty="0" smtClean="0">
                <a:solidFill>
                  <a:srgbClr val="FF0000"/>
                </a:solidFill>
              </a:rPr>
              <a:t>conflict</a:t>
            </a:r>
            <a:endParaRPr lang="en-CA" dirty="0">
              <a:solidFill>
                <a:srgbClr val="FF0000"/>
              </a:solidFill>
            </a:endParaRPr>
          </a:p>
        </p:txBody>
      </p:sp>
      <p:sp>
        <p:nvSpPr>
          <p:cNvPr id="6" name="Right Brace 5"/>
          <p:cNvSpPr/>
          <p:nvPr/>
        </p:nvSpPr>
        <p:spPr bwMode="auto">
          <a:xfrm>
            <a:off x="6732240" y="3284984"/>
            <a:ext cx="216024" cy="936104"/>
          </a:xfrm>
          <a:prstGeom prst="rightBrac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33400" marR="0" indent="-533400" algn="l" defTabSz="914400" rtl="0" eaLnBrk="1" fontAlgn="base" latinLnBrk="0" hangingPunct="1">
              <a:lnSpc>
                <a:spcPct val="100000"/>
              </a:lnSpc>
              <a:spcBef>
                <a:spcPct val="20000"/>
              </a:spcBef>
              <a:spcAft>
                <a:spcPct val="0"/>
              </a:spcAft>
              <a:buClr>
                <a:schemeClr val="accent1"/>
              </a:buClr>
              <a:buSzTx/>
              <a:buFontTx/>
              <a:buNone/>
              <a:tabLst/>
            </a:pPr>
            <a:endParaRPr kumimoji="0" lang="en-CA" sz="2400" b="0" i="0" u="none" strike="noStrike" cap="none" normalizeH="0" baseline="0" smtClean="0">
              <a:ln>
                <a:noFill/>
              </a:ln>
              <a:solidFill>
                <a:schemeClr val="tx1"/>
              </a:solidFill>
              <a:effectLst/>
              <a:latin typeface="Helvetica" pitchFamily="68" charset="0"/>
              <a:ea typeface="ＭＳ Ｐゴシック" pitchFamily="34" charset="-128"/>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Replacing Conceptions</a:t>
            </a:r>
            <a:endParaRPr lang="en-CA" dirty="0"/>
          </a:p>
        </p:txBody>
      </p:sp>
      <p:sp>
        <p:nvSpPr>
          <p:cNvPr id="3" name="Content Placeholder 2"/>
          <p:cNvSpPr>
            <a:spLocks noGrp="1"/>
          </p:cNvSpPr>
          <p:nvPr>
            <p:ph idx="1"/>
          </p:nvPr>
        </p:nvSpPr>
        <p:spPr/>
        <p:txBody>
          <a:bodyPr/>
          <a:lstStyle/>
          <a:p>
            <a:pPr>
              <a:buNone/>
            </a:pPr>
            <a:r>
              <a:rPr lang="en-CA" dirty="0" smtClean="0"/>
              <a:t>CONCEPTUAL CHANGE </a:t>
            </a:r>
          </a:p>
          <a:p>
            <a:r>
              <a:rPr lang="en-GB" dirty="0" smtClean="0"/>
              <a:t>applicable only in those instances where misconceptions are formed through lived experiences and in the absence of formal instruction </a:t>
            </a:r>
          </a:p>
          <a:p>
            <a:r>
              <a:rPr lang="en-GB" dirty="0" smtClean="0"/>
              <a:t>phenomenon of theory rejection </a:t>
            </a:r>
          </a:p>
          <a:p>
            <a:r>
              <a:rPr lang="en-GB" dirty="0" smtClean="0"/>
              <a:t>phenomenon of theory replacement</a:t>
            </a:r>
          </a:p>
          <a:p>
            <a:r>
              <a:rPr lang="en-GB" dirty="0" smtClean="0"/>
              <a:t>synthetic model        </a:t>
            </a:r>
            <a:r>
              <a:rPr lang="en-GB" b="1" dirty="0" smtClean="0">
                <a:solidFill>
                  <a:srgbClr val="FF0000"/>
                </a:solidFill>
              </a:rPr>
              <a:t>CAN I DO THIS?</a:t>
            </a:r>
            <a:endParaRPr lang="en-CA" b="1" dirty="0" smtClean="0">
              <a:solidFill>
                <a:srgbClr val="FF0000"/>
              </a:solidFill>
            </a:endParaRPr>
          </a:p>
          <a:p>
            <a:endParaRPr lang="en-CA" dirty="0"/>
          </a:p>
        </p:txBody>
      </p:sp>
      <p:cxnSp>
        <p:nvCxnSpPr>
          <p:cNvPr id="4" name="Straight Connector 3"/>
          <p:cNvCxnSpPr/>
          <p:nvPr/>
        </p:nvCxnSpPr>
        <p:spPr bwMode="auto">
          <a:xfrm flipV="1">
            <a:off x="1043608" y="4437112"/>
            <a:ext cx="2664296" cy="144016"/>
          </a:xfrm>
          <a:prstGeom prst="line">
            <a:avLst/>
          </a:prstGeom>
          <a:noFill/>
          <a:ln w="76200" cap="flat" cmpd="sng" algn="ctr">
            <a:solidFill>
              <a:srgbClr val="FF0000"/>
            </a:solidFill>
            <a:prstDash val="solid"/>
            <a:round/>
            <a:headEnd type="none" w="med" len="med"/>
            <a:tailEnd type="none" w="med" len="med"/>
          </a:ln>
          <a:effectLst/>
        </p:spPr>
      </p:cxnSp>
      <p:sp>
        <p:nvSpPr>
          <p:cNvPr id="5" name="Rectangle 4"/>
          <p:cNvSpPr/>
          <p:nvPr/>
        </p:nvSpPr>
        <p:spPr>
          <a:xfrm rot="20264336">
            <a:off x="962898" y="1967616"/>
            <a:ext cx="6279377" cy="1569660"/>
          </a:xfrm>
          <a:prstGeom prst="rect">
            <a:avLst/>
          </a:prstGeom>
          <a:noFill/>
        </p:spPr>
        <p:txBody>
          <a:bodyPr wrap="square" lIns="91440" tIns="45720" rIns="91440" bIns="45720">
            <a:spAutoFit/>
          </a:bodyPr>
          <a:lstStyle/>
          <a:p>
            <a:pPr algn="ctr"/>
            <a:r>
              <a:rPr lang="en-CA" sz="9600" b="1" dirty="0" smtClean="0">
                <a:ln w="10541" cmpd="sng">
                  <a:solidFill>
                    <a:schemeClr val="accent1">
                      <a:shade val="88000"/>
                      <a:satMod val="110000"/>
                    </a:schemeClr>
                  </a:solidFill>
                  <a:prstDash val="solid"/>
                </a:ln>
                <a:solidFill>
                  <a:srgbClr val="FF0000"/>
                </a:solidFill>
              </a:rPr>
              <a:t>PROBLEM</a:t>
            </a:r>
            <a:endParaRPr lang="en-CA" sz="9600" b="1" cap="none" spc="0" dirty="0">
              <a:ln w="10541" cmpd="sng">
                <a:solidFill>
                  <a:schemeClr val="accent1">
                    <a:shade val="88000"/>
                    <a:satMod val="110000"/>
                  </a:schemeClr>
                </a:solidFill>
                <a:prstDash val="solid"/>
              </a:ln>
              <a:solidFill>
                <a:srgbClr val="FF0000"/>
              </a:solidFill>
              <a:effectLst/>
            </a:endParaRPr>
          </a:p>
        </p:txBody>
      </p:sp>
      <p:sp>
        <p:nvSpPr>
          <p:cNvPr id="6" name="TextBox 5"/>
          <p:cNvSpPr txBox="1"/>
          <p:nvPr/>
        </p:nvSpPr>
        <p:spPr>
          <a:xfrm>
            <a:off x="7020272" y="3284984"/>
            <a:ext cx="1584176" cy="904863"/>
          </a:xfrm>
          <a:prstGeom prst="rect">
            <a:avLst/>
          </a:prstGeom>
          <a:noFill/>
        </p:spPr>
        <p:txBody>
          <a:bodyPr wrap="square" rtlCol="0">
            <a:spAutoFit/>
          </a:bodyPr>
          <a:lstStyle/>
          <a:p>
            <a:r>
              <a:rPr lang="en-CA" dirty="0" smtClean="0">
                <a:solidFill>
                  <a:srgbClr val="FF0000"/>
                </a:solidFill>
              </a:rPr>
              <a:t>cognitive </a:t>
            </a:r>
          </a:p>
          <a:p>
            <a:r>
              <a:rPr lang="en-CA" dirty="0" smtClean="0">
                <a:solidFill>
                  <a:srgbClr val="FF0000"/>
                </a:solidFill>
              </a:rPr>
              <a:t>conflict</a:t>
            </a:r>
            <a:endParaRPr lang="en-CA" dirty="0">
              <a:solidFill>
                <a:srgbClr val="FF0000"/>
              </a:solidFill>
            </a:endParaRPr>
          </a:p>
        </p:txBody>
      </p:sp>
      <p:sp>
        <p:nvSpPr>
          <p:cNvPr id="7" name="Right Brace 6"/>
          <p:cNvSpPr/>
          <p:nvPr/>
        </p:nvSpPr>
        <p:spPr bwMode="auto">
          <a:xfrm>
            <a:off x="6732240" y="3284984"/>
            <a:ext cx="216024" cy="936104"/>
          </a:xfrm>
          <a:prstGeom prst="rightBrac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33400" marR="0" indent="-533400" algn="l" defTabSz="914400" rtl="0" eaLnBrk="1" fontAlgn="base" latinLnBrk="0" hangingPunct="1">
              <a:lnSpc>
                <a:spcPct val="100000"/>
              </a:lnSpc>
              <a:spcBef>
                <a:spcPct val="20000"/>
              </a:spcBef>
              <a:spcAft>
                <a:spcPct val="0"/>
              </a:spcAft>
              <a:buClr>
                <a:schemeClr val="accent1"/>
              </a:buClr>
              <a:buSzTx/>
              <a:buFontTx/>
              <a:buNone/>
              <a:tabLst/>
            </a:pPr>
            <a:endParaRPr kumimoji="0" lang="en-CA" sz="2400" b="0" i="0" u="none" strike="noStrike" cap="none" normalizeH="0" baseline="0" smtClean="0">
              <a:ln>
                <a:noFill/>
              </a:ln>
              <a:solidFill>
                <a:schemeClr val="tx1"/>
              </a:solidFill>
              <a:effectLst/>
              <a:latin typeface="Helvetica" pitchFamily="68" charset="0"/>
              <a:ea typeface="ＭＳ Ｐゴシック" pitchFamily="34" charset="-128"/>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Hmmm ...</a:t>
            </a:r>
            <a:endParaRPr lang="en-CA" dirty="0"/>
          </a:p>
        </p:txBody>
      </p:sp>
      <p:sp>
        <p:nvSpPr>
          <p:cNvPr id="3" name="Content Placeholder 2"/>
          <p:cNvSpPr>
            <a:spLocks noGrp="1"/>
          </p:cNvSpPr>
          <p:nvPr>
            <p:ph idx="1"/>
          </p:nvPr>
        </p:nvSpPr>
        <p:spPr/>
        <p:txBody>
          <a:bodyPr/>
          <a:lstStyle/>
          <a:p>
            <a:r>
              <a:rPr lang="en-CA" dirty="0" smtClean="0"/>
              <a:t>the theory of conceptual change is a theory of learning and </a:t>
            </a:r>
            <a:r>
              <a:rPr lang="en-CA" b="1" dirty="0" smtClean="0">
                <a:solidFill>
                  <a:srgbClr val="FF0000"/>
                </a:solidFill>
              </a:rPr>
              <a:t>NOT</a:t>
            </a:r>
            <a:r>
              <a:rPr lang="en-CA" dirty="0" smtClean="0"/>
              <a:t> a theory of teaching</a:t>
            </a:r>
          </a:p>
          <a:p>
            <a:pPr lvl="2">
              <a:buNone/>
            </a:pPr>
            <a:endParaRPr lang="en-CA"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Origins</a:t>
            </a:r>
            <a:endParaRPr lang="en-CA" dirty="0"/>
          </a:p>
        </p:txBody>
      </p:sp>
      <p:sp>
        <p:nvSpPr>
          <p:cNvPr id="3" name="Content Placeholder 2"/>
          <p:cNvSpPr>
            <a:spLocks noGrp="1"/>
          </p:cNvSpPr>
          <p:nvPr>
            <p:ph idx="1"/>
          </p:nvPr>
        </p:nvSpPr>
        <p:spPr/>
        <p:txBody>
          <a:bodyPr/>
          <a:lstStyle/>
          <a:p>
            <a:r>
              <a:rPr lang="en-CA" dirty="0" smtClean="0"/>
              <a:t>research on changes in beliefs</a:t>
            </a:r>
          </a:p>
          <a:p>
            <a:pPr lvl="2"/>
            <a:r>
              <a:rPr lang="en-CA" dirty="0" err="1" smtClean="0"/>
              <a:t>MAVI</a:t>
            </a:r>
            <a:r>
              <a:rPr lang="en-CA" dirty="0" smtClean="0"/>
              <a:t> 2009, </a:t>
            </a:r>
            <a:r>
              <a:rPr lang="en-CA" dirty="0" err="1" smtClean="0"/>
              <a:t>MAVI</a:t>
            </a:r>
            <a:r>
              <a:rPr lang="en-CA" dirty="0" smtClean="0"/>
              <a:t> </a:t>
            </a:r>
            <a:r>
              <a:rPr lang="en-CA" dirty="0" smtClean="0"/>
              <a:t>2006*, </a:t>
            </a:r>
            <a:r>
              <a:rPr lang="en-CA" dirty="0" err="1" smtClean="0"/>
              <a:t>CERME</a:t>
            </a:r>
            <a:r>
              <a:rPr lang="en-CA" dirty="0" smtClean="0"/>
              <a:t> 2009, </a:t>
            </a:r>
            <a:r>
              <a:rPr lang="en-CA" dirty="0" err="1" smtClean="0"/>
              <a:t>PME</a:t>
            </a:r>
            <a:r>
              <a:rPr lang="en-CA" dirty="0" smtClean="0"/>
              <a:t> 2006*</a:t>
            </a:r>
          </a:p>
          <a:p>
            <a:r>
              <a:rPr lang="en-CA" dirty="0" smtClean="0"/>
              <a:t>changes in beliefs as conceptual change</a:t>
            </a:r>
          </a:p>
          <a:p>
            <a:pPr lvl="2"/>
            <a:r>
              <a:rPr lang="en-CA" dirty="0" err="1" smtClean="0"/>
              <a:t>CERME</a:t>
            </a:r>
            <a:r>
              <a:rPr lang="en-CA" dirty="0" smtClean="0"/>
              <a:t> 2007*, </a:t>
            </a:r>
            <a:r>
              <a:rPr lang="en-CA" dirty="0" err="1" smtClean="0"/>
              <a:t>PME</a:t>
            </a:r>
            <a:r>
              <a:rPr lang="en-CA" dirty="0" smtClean="0"/>
              <a:t> 2007*, </a:t>
            </a:r>
            <a:r>
              <a:rPr lang="en-CA" i="1" dirty="0" err="1" smtClean="0"/>
              <a:t>JMTE</a:t>
            </a:r>
            <a:r>
              <a:rPr lang="en-CA" i="1" dirty="0" smtClean="0"/>
              <a:t> 13 </a:t>
            </a:r>
            <a:r>
              <a:rPr lang="en-CA" dirty="0" smtClean="0"/>
              <a:t>(5)</a:t>
            </a:r>
            <a:endParaRPr lang="en-CA" i="1" dirty="0" smtClean="0"/>
          </a:p>
          <a:p>
            <a:r>
              <a:rPr lang="en-CA" dirty="0" smtClean="0"/>
              <a:t>changing conceptions</a:t>
            </a:r>
          </a:p>
          <a:p>
            <a:pPr lvl="2"/>
            <a:r>
              <a:rPr lang="en-CA" dirty="0" err="1" smtClean="0"/>
              <a:t>WoMB</a:t>
            </a:r>
            <a:r>
              <a:rPr lang="en-CA" dirty="0" smtClean="0"/>
              <a:t> 2010</a:t>
            </a:r>
          </a:p>
          <a:p>
            <a:pPr lvl="2"/>
            <a:r>
              <a:rPr lang="en-CA" i="1" dirty="0" smtClean="0"/>
              <a:t>NOMAD 16</a:t>
            </a:r>
            <a:r>
              <a:rPr lang="en-CA" dirty="0" smtClean="0"/>
              <a:t>(1-2)</a:t>
            </a:r>
          </a:p>
          <a:p>
            <a:endParaRPr lang="en-CA" dirty="0" smtClean="0"/>
          </a:p>
          <a:p>
            <a:pPr algn="r">
              <a:buNone/>
            </a:pPr>
            <a:r>
              <a:rPr lang="en-CA" sz="1800" dirty="0" smtClean="0"/>
              <a:t>* with Bettina </a:t>
            </a:r>
            <a:r>
              <a:rPr lang="en-US" sz="1800" dirty="0" err="1" smtClean="0"/>
              <a:t>Rösken</a:t>
            </a:r>
            <a:r>
              <a:rPr lang="en-US" sz="1800" dirty="0" smtClean="0"/>
              <a:t> &amp; </a:t>
            </a:r>
            <a:r>
              <a:rPr lang="en-US" sz="1800" dirty="0" err="1" smtClean="0"/>
              <a:t>Katrin</a:t>
            </a:r>
            <a:r>
              <a:rPr lang="en-US" sz="1800" dirty="0" smtClean="0"/>
              <a:t> </a:t>
            </a:r>
            <a:r>
              <a:rPr lang="en-US" sz="1800" dirty="0" err="1" smtClean="0"/>
              <a:t>Rolka</a:t>
            </a:r>
            <a:endParaRPr lang="en-CA" sz="1800"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Hmmm ...</a:t>
            </a:r>
            <a:endParaRPr lang="en-CA" dirty="0"/>
          </a:p>
        </p:txBody>
      </p:sp>
      <p:sp>
        <p:nvSpPr>
          <p:cNvPr id="3" name="Content Placeholder 2"/>
          <p:cNvSpPr>
            <a:spLocks noGrp="1"/>
          </p:cNvSpPr>
          <p:nvPr>
            <p:ph idx="1"/>
          </p:nvPr>
        </p:nvSpPr>
        <p:spPr/>
        <p:txBody>
          <a:bodyPr/>
          <a:lstStyle/>
          <a:p>
            <a:r>
              <a:rPr lang="en-CA" dirty="0" smtClean="0"/>
              <a:t>the theory of conceptual change is a theory of learning and </a:t>
            </a:r>
            <a:r>
              <a:rPr lang="en-CA" b="1" dirty="0" smtClean="0">
                <a:solidFill>
                  <a:srgbClr val="FF0000"/>
                </a:solidFill>
              </a:rPr>
              <a:t>NOT</a:t>
            </a:r>
            <a:r>
              <a:rPr lang="en-CA" dirty="0" smtClean="0"/>
              <a:t> a theory of teaching</a:t>
            </a:r>
          </a:p>
          <a:p>
            <a:r>
              <a:rPr lang="en-CA" dirty="0" smtClean="0"/>
              <a:t>there are </a:t>
            </a:r>
            <a:r>
              <a:rPr lang="en-CA" b="1" dirty="0" smtClean="0">
                <a:solidFill>
                  <a:srgbClr val="FF0000"/>
                </a:solidFill>
              </a:rPr>
              <a:t>NO</a:t>
            </a:r>
            <a:r>
              <a:rPr lang="en-CA" dirty="0" smtClean="0"/>
              <a:t> theories of teaching</a:t>
            </a:r>
          </a:p>
          <a:p>
            <a:pPr lvl="1">
              <a:buNone/>
            </a:pPr>
            <a:r>
              <a:rPr lang="en-AU" i="1" dirty="0" smtClean="0"/>
              <a:t>	</a:t>
            </a:r>
            <a:endParaRPr lang="en-CA" i="1" dirty="0" smtClean="0"/>
          </a:p>
          <a:p>
            <a:pPr lvl="2">
              <a:buNone/>
            </a:pPr>
            <a:endParaRPr lang="en-CA"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Hmmm ...</a:t>
            </a:r>
            <a:endParaRPr lang="en-CA" dirty="0"/>
          </a:p>
        </p:txBody>
      </p:sp>
      <p:sp>
        <p:nvSpPr>
          <p:cNvPr id="3" name="Content Placeholder 2"/>
          <p:cNvSpPr>
            <a:spLocks noGrp="1"/>
          </p:cNvSpPr>
          <p:nvPr>
            <p:ph idx="1"/>
          </p:nvPr>
        </p:nvSpPr>
        <p:spPr/>
        <p:txBody>
          <a:bodyPr/>
          <a:lstStyle/>
          <a:p>
            <a:r>
              <a:rPr lang="en-CA" dirty="0" smtClean="0"/>
              <a:t>the theory of conceptual change is a theory of learning and </a:t>
            </a:r>
            <a:r>
              <a:rPr lang="en-CA" b="1" dirty="0" smtClean="0">
                <a:solidFill>
                  <a:srgbClr val="FF0000"/>
                </a:solidFill>
              </a:rPr>
              <a:t>NOT</a:t>
            </a:r>
            <a:r>
              <a:rPr lang="en-CA" dirty="0" smtClean="0"/>
              <a:t> a theory of teaching</a:t>
            </a:r>
          </a:p>
          <a:p>
            <a:r>
              <a:rPr lang="en-CA" dirty="0" smtClean="0"/>
              <a:t>there are </a:t>
            </a:r>
            <a:r>
              <a:rPr lang="en-CA" b="1" dirty="0" smtClean="0">
                <a:solidFill>
                  <a:srgbClr val="FF0000"/>
                </a:solidFill>
              </a:rPr>
              <a:t>NO</a:t>
            </a:r>
            <a:r>
              <a:rPr lang="en-CA" dirty="0" smtClean="0"/>
              <a:t> theories of teaching</a:t>
            </a:r>
          </a:p>
          <a:p>
            <a:pPr lvl="1">
              <a:buNone/>
            </a:pPr>
            <a:r>
              <a:rPr lang="en-AU" i="1" dirty="0" smtClean="0"/>
              <a:t>	While theory provides us with lenses for analysing learning (</a:t>
            </a:r>
            <a:r>
              <a:rPr lang="en-AU" i="1" dirty="0" err="1" smtClean="0"/>
              <a:t>Lerman</a:t>
            </a:r>
            <a:r>
              <a:rPr lang="en-AU" i="1" dirty="0" smtClean="0"/>
              <a:t>, 2001), the big theories do not seem to offer clear insights to teaching and ways in which teaching addresses the promotion of mathematics learning. (</a:t>
            </a:r>
            <a:r>
              <a:rPr lang="en-AU" i="1" dirty="0" err="1" smtClean="0"/>
              <a:t>Jaworski</a:t>
            </a:r>
            <a:r>
              <a:rPr lang="en-AU" i="1" dirty="0" smtClean="0"/>
              <a:t>, 2006, p. 188)</a:t>
            </a:r>
            <a:endParaRPr lang="en-CA" i="1" dirty="0" smtClean="0"/>
          </a:p>
          <a:p>
            <a:pPr lvl="2">
              <a:buNone/>
            </a:pPr>
            <a:endParaRPr lang="en-CA"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Hmmm ...</a:t>
            </a:r>
            <a:endParaRPr lang="en-CA" dirty="0"/>
          </a:p>
        </p:txBody>
      </p:sp>
      <p:sp>
        <p:nvSpPr>
          <p:cNvPr id="3" name="Content Placeholder 2"/>
          <p:cNvSpPr>
            <a:spLocks noGrp="1"/>
          </p:cNvSpPr>
          <p:nvPr>
            <p:ph idx="1"/>
          </p:nvPr>
        </p:nvSpPr>
        <p:spPr/>
        <p:txBody>
          <a:bodyPr/>
          <a:lstStyle/>
          <a:p>
            <a:r>
              <a:rPr lang="en-CA" dirty="0" smtClean="0"/>
              <a:t>the theory of conceptual change is a theory of learning and </a:t>
            </a:r>
            <a:r>
              <a:rPr lang="en-CA" b="1" dirty="0" smtClean="0">
                <a:solidFill>
                  <a:srgbClr val="FF0000"/>
                </a:solidFill>
              </a:rPr>
              <a:t>NOT</a:t>
            </a:r>
            <a:r>
              <a:rPr lang="en-CA" dirty="0" smtClean="0"/>
              <a:t> a theory of teaching</a:t>
            </a:r>
          </a:p>
          <a:p>
            <a:r>
              <a:rPr lang="en-CA" dirty="0" smtClean="0"/>
              <a:t>there are </a:t>
            </a:r>
            <a:r>
              <a:rPr lang="en-CA" b="1" dirty="0" smtClean="0">
                <a:solidFill>
                  <a:srgbClr val="FF0000"/>
                </a:solidFill>
              </a:rPr>
              <a:t>NO</a:t>
            </a:r>
            <a:r>
              <a:rPr lang="en-CA" dirty="0" smtClean="0"/>
              <a:t> theories of teaching</a:t>
            </a:r>
          </a:p>
          <a:p>
            <a:pPr lvl="1">
              <a:buNone/>
            </a:pPr>
            <a:r>
              <a:rPr lang="en-AU" i="1" dirty="0" smtClean="0"/>
              <a:t>	While theory provides us with lenses for analysing learning (</a:t>
            </a:r>
            <a:r>
              <a:rPr lang="en-AU" i="1" dirty="0" err="1" smtClean="0"/>
              <a:t>Lerman</a:t>
            </a:r>
            <a:r>
              <a:rPr lang="en-AU" i="1" dirty="0" smtClean="0"/>
              <a:t>, 2001), the big theories do not seem to offer clear insights to teaching and ways in which teaching addresses the promotion of mathematics learning. (</a:t>
            </a:r>
            <a:r>
              <a:rPr lang="en-AU" i="1" dirty="0" err="1" smtClean="0"/>
              <a:t>Jaworski</a:t>
            </a:r>
            <a:r>
              <a:rPr lang="en-AU" i="1" dirty="0" smtClean="0"/>
              <a:t>, 2006, p. 188)</a:t>
            </a:r>
          </a:p>
          <a:p>
            <a:pPr lvl="1" algn="ctr">
              <a:buNone/>
            </a:pPr>
            <a:r>
              <a:rPr lang="en-AU" sz="3600" b="1" dirty="0" smtClean="0">
                <a:solidFill>
                  <a:srgbClr val="FF0000"/>
                </a:solidFill>
              </a:rPr>
              <a:t>IS THIS TRUE?</a:t>
            </a:r>
            <a:endParaRPr lang="en-CA" sz="3600" b="1" dirty="0" smtClean="0">
              <a:solidFill>
                <a:srgbClr val="FF0000"/>
              </a:solidFill>
            </a:endParaRPr>
          </a:p>
          <a:p>
            <a:pPr lvl="2">
              <a:buNone/>
            </a:pPr>
            <a:endParaRPr lang="en-CA"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Hmmm ...</a:t>
            </a:r>
            <a:endParaRPr lang="en-CA" dirty="0"/>
          </a:p>
        </p:txBody>
      </p:sp>
      <p:sp>
        <p:nvSpPr>
          <p:cNvPr id="3" name="Content Placeholder 2"/>
          <p:cNvSpPr>
            <a:spLocks noGrp="1"/>
          </p:cNvSpPr>
          <p:nvPr>
            <p:ph idx="1"/>
          </p:nvPr>
        </p:nvSpPr>
        <p:spPr/>
        <p:txBody>
          <a:bodyPr/>
          <a:lstStyle/>
          <a:p>
            <a:r>
              <a:rPr lang="en-AU" sz="2400" dirty="0" smtClean="0"/>
              <a:t>I propose that the source of this tension between theories of learning and theories of teaching is the assumption that theories should play the same role in teaching as they do in learning</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Hmmm ...</a:t>
            </a:r>
            <a:endParaRPr lang="en-CA" dirty="0"/>
          </a:p>
        </p:txBody>
      </p:sp>
      <p:sp>
        <p:nvSpPr>
          <p:cNvPr id="3" name="Content Placeholder 2"/>
          <p:cNvSpPr>
            <a:spLocks noGrp="1"/>
          </p:cNvSpPr>
          <p:nvPr>
            <p:ph idx="1"/>
          </p:nvPr>
        </p:nvSpPr>
        <p:spPr/>
        <p:txBody>
          <a:bodyPr/>
          <a:lstStyle/>
          <a:p>
            <a:r>
              <a:rPr lang="en-AU" sz="2400" dirty="0" smtClean="0"/>
              <a:t>I propose that the source of this tension between theories of learning and theories of teaching is the assumption that theories should play the same role in teaching as they do in learning</a:t>
            </a:r>
          </a:p>
          <a:p>
            <a:r>
              <a:rPr lang="en-AU" sz="2400" dirty="0" smtClean="0"/>
              <a:t>teaching and learning are inherently different activities</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Hmmm ...</a:t>
            </a:r>
            <a:endParaRPr lang="en-CA" dirty="0"/>
          </a:p>
        </p:txBody>
      </p:sp>
      <p:sp>
        <p:nvSpPr>
          <p:cNvPr id="3" name="Content Placeholder 2"/>
          <p:cNvSpPr>
            <a:spLocks noGrp="1"/>
          </p:cNvSpPr>
          <p:nvPr>
            <p:ph idx="1"/>
          </p:nvPr>
        </p:nvSpPr>
        <p:spPr/>
        <p:txBody>
          <a:bodyPr/>
          <a:lstStyle/>
          <a:p>
            <a:r>
              <a:rPr lang="en-AU" sz="2400" dirty="0" smtClean="0"/>
              <a:t>I propose that the source of this tension between theories of learning and theories of teaching is the assumption that theories should play the same role in teaching as they do in learning</a:t>
            </a:r>
          </a:p>
          <a:p>
            <a:r>
              <a:rPr lang="en-AU" sz="2400" dirty="0" smtClean="0"/>
              <a:t>teaching and learning are inherently different activities</a:t>
            </a:r>
          </a:p>
          <a:p>
            <a:endParaRPr lang="en-AU" sz="2400" dirty="0" smtClean="0"/>
          </a:p>
          <a:p>
            <a:pPr algn="ctr">
              <a:buNone/>
            </a:pPr>
            <a:r>
              <a:rPr lang="en-AU" sz="3200" b="1" dirty="0" err="1" smtClean="0">
                <a:solidFill>
                  <a:srgbClr val="FF0000"/>
                </a:solidFill>
              </a:rPr>
              <a:t>IN</a:t>
            </a:r>
            <a:r>
              <a:rPr lang="en-AU" sz="3200" b="1" dirty="0" smtClean="0">
                <a:solidFill>
                  <a:srgbClr val="FF0000"/>
                </a:solidFill>
              </a:rPr>
              <a:t> WHAT WAYS? </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Hmmm ...</a:t>
            </a:r>
            <a:endParaRPr lang="en-CA" dirty="0"/>
          </a:p>
        </p:txBody>
      </p:sp>
      <p:sp>
        <p:nvSpPr>
          <p:cNvPr id="3" name="Content Placeholder 2"/>
          <p:cNvSpPr>
            <a:spLocks noGrp="1"/>
          </p:cNvSpPr>
          <p:nvPr>
            <p:ph idx="1"/>
          </p:nvPr>
        </p:nvSpPr>
        <p:spPr/>
        <p:txBody>
          <a:bodyPr/>
          <a:lstStyle/>
          <a:p>
            <a:r>
              <a:rPr lang="en-AU" sz="2400" dirty="0" smtClean="0"/>
              <a:t>I propose that the source of this tension between theories of learning and theories of teaching is the assumption that theories should play the same role in teaching as they do in learning</a:t>
            </a:r>
          </a:p>
          <a:p>
            <a:r>
              <a:rPr lang="en-AU" sz="2400" dirty="0" smtClean="0"/>
              <a:t>teaching and learning are inherently different activities</a:t>
            </a:r>
          </a:p>
          <a:p>
            <a:r>
              <a:rPr lang="en-AU" sz="2400" dirty="0" smtClean="0"/>
              <a:t>to theorize about them requires, not (necessarily) the use of different theories, but </a:t>
            </a:r>
            <a:r>
              <a:rPr lang="en-AU" sz="2400" b="1" dirty="0" smtClean="0">
                <a:solidFill>
                  <a:srgbClr val="FF0000"/>
                </a:solidFill>
              </a:rPr>
              <a:t>the use of theories differently</a:t>
            </a:r>
            <a:endParaRPr lang="en-CA" sz="2400" b="1"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Theories </a:t>
            </a:r>
            <a:r>
              <a:rPr lang="en-CA" i="1" dirty="0" smtClean="0"/>
              <a:t>of</a:t>
            </a:r>
            <a:r>
              <a:rPr lang="en-CA" dirty="0" smtClean="0"/>
              <a:t> → Theories </a:t>
            </a:r>
            <a:r>
              <a:rPr lang="en-CA" i="1" dirty="0" smtClean="0"/>
              <a:t>for</a:t>
            </a:r>
            <a:endParaRPr lang="en-CA" dirty="0"/>
          </a:p>
        </p:txBody>
      </p:sp>
      <p:sp>
        <p:nvSpPr>
          <p:cNvPr id="3" name="Content Placeholder 2"/>
          <p:cNvSpPr>
            <a:spLocks noGrp="1"/>
          </p:cNvSpPr>
          <p:nvPr>
            <p:ph idx="1"/>
          </p:nvPr>
        </p:nvSpPr>
        <p:spPr/>
        <p:txBody>
          <a:bodyPr/>
          <a:lstStyle/>
          <a:p>
            <a:pPr>
              <a:buNone/>
            </a:pPr>
            <a:endParaRPr lang="en-CA" dirty="0" smtClean="0"/>
          </a:p>
          <a:p>
            <a:pPr algn="ctr">
              <a:buNone/>
            </a:pPr>
            <a:r>
              <a:rPr lang="en-CA" dirty="0" smtClean="0"/>
              <a:t>THEORIES </a:t>
            </a:r>
            <a:r>
              <a:rPr lang="en-CA" b="1" i="1" dirty="0" smtClean="0">
                <a:solidFill>
                  <a:srgbClr val="FF0000"/>
                </a:solidFill>
              </a:rPr>
              <a:t>OF</a:t>
            </a:r>
            <a:r>
              <a:rPr lang="en-CA" dirty="0" smtClean="0"/>
              <a:t>  CONCEPTUAL CHANGE</a:t>
            </a:r>
          </a:p>
          <a:p>
            <a:pPr algn="ctr">
              <a:buNone/>
            </a:pPr>
            <a:r>
              <a:rPr lang="en-CA" sz="5400" b="1" dirty="0" smtClean="0"/>
              <a:t>↓</a:t>
            </a:r>
          </a:p>
          <a:p>
            <a:pPr algn="ctr">
              <a:buNone/>
            </a:pPr>
            <a:endParaRPr lang="en-CA" sz="1200" dirty="0" smtClean="0"/>
          </a:p>
          <a:p>
            <a:pPr algn="ctr">
              <a:buNone/>
            </a:pPr>
            <a:r>
              <a:rPr lang="en-CA" dirty="0" smtClean="0"/>
              <a:t>THEORY </a:t>
            </a:r>
            <a:r>
              <a:rPr lang="en-CA" b="1" i="1" dirty="0" smtClean="0">
                <a:solidFill>
                  <a:srgbClr val="FF0000"/>
                </a:solidFill>
              </a:rPr>
              <a:t>FOR</a:t>
            </a:r>
            <a:r>
              <a:rPr lang="en-CA" i="1" dirty="0" smtClean="0"/>
              <a:t> </a:t>
            </a:r>
            <a:r>
              <a:rPr lang="en-CA" dirty="0" smtClean="0"/>
              <a:t>CHANGING CONCEPTIONS</a:t>
            </a:r>
            <a:endParaRPr lang="en-CA"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Theories </a:t>
            </a:r>
            <a:r>
              <a:rPr lang="en-CA" i="1" dirty="0" smtClean="0"/>
              <a:t>of</a:t>
            </a:r>
            <a:r>
              <a:rPr lang="en-CA" dirty="0" smtClean="0"/>
              <a:t> → Theories </a:t>
            </a:r>
            <a:r>
              <a:rPr lang="en-CA" i="1" dirty="0" smtClean="0"/>
              <a:t>for</a:t>
            </a:r>
            <a:endParaRPr lang="en-CA" dirty="0"/>
          </a:p>
        </p:txBody>
      </p:sp>
      <p:sp>
        <p:nvSpPr>
          <p:cNvPr id="3" name="Content Placeholder 2"/>
          <p:cNvSpPr>
            <a:spLocks noGrp="1"/>
          </p:cNvSpPr>
          <p:nvPr>
            <p:ph idx="1"/>
          </p:nvPr>
        </p:nvSpPr>
        <p:spPr/>
        <p:txBody>
          <a:bodyPr/>
          <a:lstStyle/>
          <a:p>
            <a:pPr>
              <a:buNone/>
            </a:pPr>
            <a:r>
              <a:rPr lang="en-CA" dirty="0" smtClean="0">
                <a:solidFill>
                  <a:srgbClr val="FF0000"/>
                </a:solidFill>
              </a:rPr>
              <a:t>NOT A NEW IDEA</a:t>
            </a:r>
          </a:p>
          <a:p>
            <a:r>
              <a:rPr lang="en-CA" dirty="0" smtClean="0"/>
              <a:t>Van den </a:t>
            </a:r>
            <a:r>
              <a:rPr lang="en-CA" dirty="0" err="1" smtClean="0"/>
              <a:t>Heuvel</a:t>
            </a:r>
            <a:r>
              <a:rPr lang="en-CA" dirty="0" smtClean="0"/>
              <a:t>-</a:t>
            </a:r>
            <a:r>
              <a:rPr lang="en-CA" dirty="0" err="1" smtClean="0"/>
              <a:t>Panhuizen</a:t>
            </a:r>
            <a:r>
              <a:rPr lang="en-CA" dirty="0" smtClean="0"/>
              <a:t> (2003)</a:t>
            </a:r>
          </a:p>
          <a:p>
            <a:pPr lvl="2">
              <a:buNone/>
            </a:pPr>
            <a:r>
              <a:rPr lang="en-CA" dirty="0" smtClean="0"/>
              <a:t>model of → model for</a:t>
            </a:r>
          </a:p>
          <a:p>
            <a:r>
              <a:rPr lang="en-CA" dirty="0" err="1" smtClean="0"/>
              <a:t>Streefland</a:t>
            </a:r>
            <a:r>
              <a:rPr lang="en-CA" dirty="0" smtClean="0"/>
              <a:t> (1993)</a:t>
            </a:r>
          </a:p>
          <a:p>
            <a:pPr lvl="2">
              <a:buNone/>
            </a:pPr>
            <a:r>
              <a:rPr lang="en-CA" dirty="0" smtClean="0"/>
              <a:t>pre-image → post-image</a:t>
            </a:r>
          </a:p>
          <a:p>
            <a:r>
              <a:rPr lang="en-CA" dirty="0" smtClean="0"/>
              <a:t>Simon (1995)</a:t>
            </a:r>
          </a:p>
          <a:p>
            <a:pPr lvl="2">
              <a:buNone/>
            </a:pPr>
            <a:r>
              <a:rPr lang="en-CA" dirty="0" smtClean="0"/>
              <a:t>teaching with constructivism</a:t>
            </a:r>
          </a:p>
          <a:p>
            <a:r>
              <a:rPr lang="sv-FI" dirty="0" smtClean="0">
                <a:solidFill>
                  <a:schemeClr val="bg1">
                    <a:lumMod val="75000"/>
                  </a:schemeClr>
                </a:solidFill>
              </a:rPr>
              <a:t>Fried (2011)</a:t>
            </a:r>
          </a:p>
          <a:p>
            <a:pPr lvl="2">
              <a:buNone/>
            </a:pPr>
            <a:r>
              <a:rPr lang="sv-FI" dirty="0" smtClean="0">
                <a:solidFill>
                  <a:schemeClr val="bg1">
                    <a:lumMod val="75000"/>
                  </a:schemeClr>
                </a:solidFill>
              </a:rPr>
              <a:t>theory of / theory for / theory in</a:t>
            </a:r>
            <a:endParaRPr lang="en-CA" dirty="0">
              <a:solidFill>
                <a:schemeClr val="bg1">
                  <a:lumMod val="75000"/>
                </a:schemeClr>
              </a:solidFill>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Methodology – participants</a:t>
            </a:r>
            <a:endParaRPr lang="en-CA" dirty="0"/>
          </a:p>
        </p:txBody>
      </p:sp>
      <p:sp>
        <p:nvSpPr>
          <p:cNvPr id="3" name="Content Placeholder 2"/>
          <p:cNvSpPr>
            <a:spLocks noGrp="1"/>
          </p:cNvSpPr>
          <p:nvPr>
            <p:ph idx="1"/>
          </p:nvPr>
        </p:nvSpPr>
        <p:spPr/>
        <p:txBody>
          <a:bodyPr/>
          <a:lstStyle/>
          <a:p>
            <a:pPr>
              <a:buNone/>
            </a:pPr>
            <a:r>
              <a:rPr lang="en-CA" dirty="0" smtClean="0"/>
              <a:t>14 </a:t>
            </a:r>
            <a:r>
              <a:rPr lang="en-CA" dirty="0" err="1" smtClean="0"/>
              <a:t>inservice</a:t>
            </a:r>
            <a:r>
              <a:rPr lang="en-CA" dirty="0" smtClean="0"/>
              <a:t> secondary mathematics teachers</a:t>
            </a:r>
          </a:p>
          <a:p>
            <a:pPr lvl="2"/>
            <a:r>
              <a:rPr lang="en-CA" dirty="0" smtClean="0"/>
              <a:t>0 - 23 years, average of 8.7 years</a:t>
            </a:r>
          </a:p>
          <a:p>
            <a:pPr lvl="2"/>
            <a:r>
              <a:rPr lang="en-CA" dirty="0" smtClean="0"/>
              <a:t>8 males, 6 females</a:t>
            </a:r>
          </a:p>
          <a:p>
            <a:pPr lvl="2"/>
            <a:r>
              <a:rPr lang="en-CA" dirty="0" smtClean="0"/>
              <a:t>6 had undergraduate degrees in mathematics</a:t>
            </a:r>
          </a:p>
          <a:p>
            <a:pPr lvl="2"/>
            <a:r>
              <a:rPr lang="en-CA" dirty="0" smtClean="0"/>
              <a:t>7 had a degree in one of the sciences</a:t>
            </a:r>
          </a:p>
          <a:p>
            <a:pPr lvl="2"/>
            <a:r>
              <a:rPr lang="en-CA" dirty="0" smtClean="0"/>
              <a:t>1 had a degree in history</a:t>
            </a:r>
          </a:p>
          <a:p>
            <a:pPr lvl="2"/>
            <a:r>
              <a:rPr lang="en-CA" dirty="0" smtClean="0"/>
              <a:t>majority of the group had been teaching mathematics either exclusively or in conjunction with some other subject areas for the majority of their careers</a:t>
            </a:r>
          </a:p>
          <a:p>
            <a:pPr lvl="2"/>
            <a:r>
              <a:rPr lang="en-CA" dirty="0" smtClean="0"/>
              <a:t>ALL of the participants considered themselves to be mathematics teachers</a:t>
            </a:r>
            <a:endParaRPr lang="en-CA"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Teachers’ Beliefs</a:t>
            </a:r>
            <a:endParaRPr lang="en-CA" dirty="0"/>
          </a:p>
        </p:txBody>
      </p:sp>
      <p:sp>
        <p:nvSpPr>
          <p:cNvPr id="3" name="Content Placeholder 2"/>
          <p:cNvSpPr>
            <a:spLocks noGrp="1"/>
          </p:cNvSpPr>
          <p:nvPr>
            <p:ph idx="1"/>
          </p:nvPr>
        </p:nvSpPr>
        <p:spPr/>
        <p:txBody>
          <a:bodyPr/>
          <a:lstStyle/>
          <a:p>
            <a:pPr>
              <a:buNone/>
            </a:pPr>
            <a:endParaRPr lang="en-CA" dirty="0" smtClean="0"/>
          </a:p>
          <a:p>
            <a:pPr algn="ctr">
              <a:buNone/>
            </a:pPr>
            <a:r>
              <a:rPr lang="en-CA" sz="4400" b="1" dirty="0" smtClean="0"/>
              <a:t>beliefs ↔ practice</a:t>
            </a:r>
          </a:p>
          <a:p>
            <a:pPr>
              <a:buNone/>
            </a:pPr>
            <a:endParaRPr lang="en-CA" dirty="0" smtClean="0"/>
          </a:p>
          <a:p>
            <a:pPr algn="ctr">
              <a:buNone/>
            </a:pPr>
            <a:endParaRPr lang="en-CA" sz="4400" b="1" dirty="0"/>
          </a:p>
        </p:txBody>
      </p:sp>
      <p:sp>
        <p:nvSpPr>
          <p:cNvPr id="6" name="Rounded Rectangle 5"/>
          <p:cNvSpPr/>
          <p:nvPr/>
        </p:nvSpPr>
        <p:spPr bwMode="auto">
          <a:xfrm>
            <a:off x="1835696" y="1268760"/>
            <a:ext cx="5472608" cy="1224136"/>
          </a:xfrm>
          <a:prstGeom prst="round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33400" marR="0" indent="-533400" algn="l" defTabSz="914400" rtl="0" eaLnBrk="1" fontAlgn="base" latinLnBrk="0" hangingPunct="1">
              <a:lnSpc>
                <a:spcPct val="100000"/>
              </a:lnSpc>
              <a:spcBef>
                <a:spcPct val="20000"/>
              </a:spcBef>
              <a:spcAft>
                <a:spcPct val="0"/>
              </a:spcAft>
              <a:buClr>
                <a:schemeClr val="accent1"/>
              </a:buClr>
              <a:buSzTx/>
              <a:buFontTx/>
              <a:buNone/>
              <a:tabLst/>
            </a:pPr>
            <a:endParaRPr kumimoji="0" lang="en-CA" sz="2400" b="0" i="0" u="none" strike="noStrike" cap="none" normalizeH="0" baseline="0" smtClean="0">
              <a:ln>
                <a:noFill/>
              </a:ln>
              <a:solidFill>
                <a:schemeClr val="tx1"/>
              </a:solidFill>
              <a:effectLst/>
              <a:latin typeface="Helvetica" pitchFamily="68" charset="0"/>
              <a:ea typeface="ＭＳ Ｐゴシック" pitchFamily="34" charset="-128"/>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Methodology - interventions</a:t>
            </a:r>
            <a:endParaRPr lang="en-CA" dirty="0"/>
          </a:p>
        </p:txBody>
      </p:sp>
      <p:sp>
        <p:nvSpPr>
          <p:cNvPr id="3" name="Content Placeholder 2"/>
          <p:cNvSpPr>
            <a:spLocks noGrp="1"/>
          </p:cNvSpPr>
          <p:nvPr>
            <p:ph idx="1"/>
          </p:nvPr>
        </p:nvSpPr>
        <p:spPr/>
        <p:txBody>
          <a:bodyPr/>
          <a:lstStyle/>
          <a:p>
            <a:pPr>
              <a:buNone/>
            </a:pPr>
            <a:r>
              <a:rPr lang="en-CA" dirty="0" smtClean="0"/>
              <a:t>6 interventions – cognitive conflict</a:t>
            </a:r>
          </a:p>
          <a:p>
            <a:r>
              <a:rPr lang="en-CA" dirty="0" smtClean="0"/>
              <a:t>the nature of mathematics</a:t>
            </a:r>
          </a:p>
          <a:p>
            <a:r>
              <a:rPr lang="en-CA" dirty="0" smtClean="0"/>
              <a:t>the nature of mathematics teaching</a:t>
            </a:r>
          </a:p>
          <a:p>
            <a:r>
              <a:rPr lang="en-CA" dirty="0" smtClean="0"/>
              <a:t>the nature of assessment</a:t>
            </a:r>
          </a:p>
          <a:p>
            <a:r>
              <a:rPr lang="en-CA" dirty="0" smtClean="0"/>
              <a:t>the nature of student knowledge</a:t>
            </a:r>
          </a:p>
          <a:p>
            <a:r>
              <a:rPr lang="en-CA" dirty="0" smtClean="0"/>
              <a:t>the nature of student learning</a:t>
            </a:r>
          </a:p>
          <a:p>
            <a:r>
              <a:rPr lang="en-CA" dirty="0" smtClean="0"/>
              <a:t>the nature of student motivation</a:t>
            </a:r>
            <a:endParaRPr lang="en-CA"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Methodology - interventions</a:t>
            </a:r>
            <a:endParaRPr lang="en-CA" dirty="0"/>
          </a:p>
        </p:txBody>
      </p:sp>
      <p:sp>
        <p:nvSpPr>
          <p:cNvPr id="3" name="Content Placeholder 2"/>
          <p:cNvSpPr>
            <a:spLocks noGrp="1"/>
          </p:cNvSpPr>
          <p:nvPr>
            <p:ph idx="1"/>
          </p:nvPr>
        </p:nvSpPr>
        <p:spPr/>
        <p:txBody>
          <a:bodyPr/>
          <a:lstStyle/>
          <a:p>
            <a:pPr>
              <a:buNone/>
            </a:pPr>
            <a:r>
              <a:rPr lang="en-CA" dirty="0" smtClean="0"/>
              <a:t>6 interventions – cognitive conflict</a:t>
            </a:r>
          </a:p>
          <a:p>
            <a:r>
              <a:rPr lang="en-CA" dirty="0" smtClean="0">
                <a:solidFill>
                  <a:srgbClr val="0070C0"/>
                </a:solidFill>
              </a:rPr>
              <a:t>the nature of mathematics</a:t>
            </a:r>
          </a:p>
          <a:p>
            <a:r>
              <a:rPr lang="en-CA" dirty="0" smtClean="0">
                <a:solidFill>
                  <a:srgbClr val="0070C0"/>
                </a:solidFill>
              </a:rPr>
              <a:t>the nature of mathematics teaching</a:t>
            </a:r>
          </a:p>
          <a:p>
            <a:r>
              <a:rPr lang="en-CA" dirty="0" smtClean="0">
                <a:solidFill>
                  <a:srgbClr val="0070C0"/>
                </a:solidFill>
              </a:rPr>
              <a:t>the nature of assessment</a:t>
            </a:r>
          </a:p>
          <a:p>
            <a:r>
              <a:rPr lang="en-CA" dirty="0" smtClean="0"/>
              <a:t>the nature of student knowledge</a:t>
            </a:r>
          </a:p>
          <a:p>
            <a:r>
              <a:rPr lang="en-CA" dirty="0" smtClean="0"/>
              <a:t>the nature of student learning</a:t>
            </a:r>
          </a:p>
          <a:p>
            <a:r>
              <a:rPr lang="en-CA" dirty="0" smtClean="0"/>
              <a:t>the nature of student motivation</a:t>
            </a:r>
            <a:endParaRPr lang="en-CA"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Methodology - interventions</a:t>
            </a:r>
            <a:endParaRPr lang="en-CA" dirty="0"/>
          </a:p>
        </p:txBody>
      </p:sp>
      <p:sp>
        <p:nvSpPr>
          <p:cNvPr id="3" name="Content Placeholder 2"/>
          <p:cNvSpPr>
            <a:spLocks noGrp="1"/>
          </p:cNvSpPr>
          <p:nvPr>
            <p:ph idx="1"/>
          </p:nvPr>
        </p:nvSpPr>
        <p:spPr/>
        <p:txBody>
          <a:bodyPr/>
          <a:lstStyle/>
          <a:p>
            <a:pPr>
              <a:buNone/>
            </a:pPr>
            <a:r>
              <a:rPr lang="en-CA" dirty="0" smtClean="0"/>
              <a:t>6 interventions – cognitive conflict</a:t>
            </a:r>
          </a:p>
          <a:p>
            <a:r>
              <a:rPr lang="en-CA" dirty="0" smtClean="0">
                <a:solidFill>
                  <a:srgbClr val="FF0000"/>
                </a:solidFill>
              </a:rPr>
              <a:t>the nature of mathematics</a:t>
            </a:r>
          </a:p>
          <a:p>
            <a:r>
              <a:rPr lang="en-CA" dirty="0" smtClean="0">
                <a:solidFill>
                  <a:srgbClr val="FF0000"/>
                </a:solidFill>
              </a:rPr>
              <a:t>the nature of mathematics teaching</a:t>
            </a:r>
          </a:p>
          <a:p>
            <a:r>
              <a:rPr lang="en-CA" dirty="0" smtClean="0"/>
              <a:t>the nature of assessment</a:t>
            </a:r>
          </a:p>
          <a:p>
            <a:r>
              <a:rPr lang="en-CA" dirty="0" smtClean="0"/>
              <a:t>the nature of student knowledge</a:t>
            </a:r>
          </a:p>
          <a:p>
            <a:r>
              <a:rPr lang="en-CA" dirty="0" smtClean="0"/>
              <a:t>the nature of student learning</a:t>
            </a:r>
          </a:p>
          <a:p>
            <a:r>
              <a:rPr lang="en-CA" dirty="0" smtClean="0"/>
              <a:t>the nature of student motivation</a:t>
            </a:r>
            <a:endParaRPr lang="en-CA"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Methodology - data</a:t>
            </a:r>
            <a:endParaRPr lang="en-CA" dirty="0"/>
          </a:p>
        </p:txBody>
      </p:sp>
      <p:sp>
        <p:nvSpPr>
          <p:cNvPr id="3" name="Content Placeholder 2"/>
          <p:cNvSpPr>
            <a:spLocks noGrp="1"/>
          </p:cNvSpPr>
          <p:nvPr>
            <p:ph idx="1"/>
          </p:nvPr>
        </p:nvSpPr>
        <p:spPr/>
        <p:txBody>
          <a:bodyPr/>
          <a:lstStyle/>
          <a:p>
            <a:pPr marL="514350" indent="-514350">
              <a:buFont typeface="+mj-lt"/>
              <a:buAutoNum type="arabicPeriod"/>
            </a:pPr>
            <a:endParaRPr lang="en-CA" dirty="0" smtClean="0"/>
          </a:p>
          <a:p>
            <a:pPr marL="514350" indent="-514350">
              <a:buFont typeface="+mj-lt"/>
              <a:buAutoNum type="arabicPeriod"/>
            </a:pPr>
            <a:r>
              <a:rPr lang="en-CA" dirty="0" smtClean="0"/>
              <a:t>field notes</a:t>
            </a:r>
          </a:p>
          <a:p>
            <a:pPr marL="514350" indent="-514350">
              <a:buFont typeface="+mj-lt"/>
              <a:buAutoNum type="arabicPeriod"/>
            </a:pPr>
            <a:r>
              <a:rPr lang="en-CA" dirty="0" smtClean="0"/>
              <a:t>students’ journals</a:t>
            </a:r>
          </a:p>
          <a:p>
            <a:pPr marL="514350" indent="-514350">
              <a:buFont typeface="+mj-lt"/>
              <a:buAutoNum type="arabicPeriod"/>
            </a:pPr>
            <a:r>
              <a:rPr lang="en-CA" dirty="0" smtClean="0"/>
              <a:t>informal interviews</a:t>
            </a:r>
          </a:p>
          <a:p>
            <a:pPr marL="514350" indent="-514350">
              <a:buFont typeface="+mj-lt"/>
              <a:buAutoNum type="arabicPeriod"/>
            </a:pPr>
            <a:r>
              <a:rPr lang="en-CA" dirty="0" smtClean="0"/>
              <a:t>students’ essays</a:t>
            </a:r>
            <a:endParaRPr lang="en-CA"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Nature of Mathematics - treatment</a:t>
            </a:r>
          </a:p>
        </p:txBody>
      </p:sp>
      <p:sp>
        <p:nvSpPr>
          <p:cNvPr id="3" name="Content Placeholder 2"/>
          <p:cNvSpPr>
            <a:spLocks noGrp="1"/>
          </p:cNvSpPr>
          <p:nvPr>
            <p:ph idx="1"/>
          </p:nvPr>
        </p:nvSpPr>
        <p:spPr/>
        <p:txBody>
          <a:bodyPr/>
          <a:lstStyle/>
          <a:p>
            <a:pPr>
              <a:buNone/>
            </a:pPr>
            <a:r>
              <a:rPr lang="en-CA" dirty="0" smtClean="0"/>
              <a:t>Lockhart’s Lament (2008)</a:t>
            </a:r>
          </a:p>
          <a:p>
            <a:pPr>
              <a:buNone/>
            </a:pPr>
            <a:r>
              <a:rPr lang="en-CA" sz="2400" i="1" dirty="0" smtClean="0"/>
              <a:t>	A musician wakes from a terrible nightmare. In his dream he finds himself in a society where music education has been made mandatory. “We are helping our students become more competitive in an increasingly sound-filled world.” Educators, school systems, and the state are put in charge of this vital project. Studies are commissioned, committees are formed, and decisions are made— all without the advice or participation of a single working musician or composer. </a:t>
            </a:r>
          </a:p>
          <a:p>
            <a:pPr>
              <a:buNone/>
            </a:pPr>
            <a:endParaRPr lang="en-CA"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Nature of Mathematics - results</a:t>
            </a:r>
            <a:endParaRPr lang="en-CA" dirty="0"/>
          </a:p>
        </p:txBody>
      </p:sp>
      <p:sp>
        <p:nvSpPr>
          <p:cNvPr id="3" name="Content Placeholder 2"/>
          <p:cNvSpPr>
            <a:spLocks noGrp="1"/>
          </p:cNvSpPr>
          <p:nvPr>
            <p:ph idx="1"/>
          </p:nvPr>
        </p:nvSpPr>
        <p:spPr/>
        <p:txBody>
          <a:bodyPr/>
          <a:lstStyle/>
          <a:p>
            <a:pPr>
              <a:buNone/>
            </a:pPr>
            <a:r>
              <a:rPr lang="en-CA" sz="1600" i="1" dirty="0" smtClean="0"/>
              <a:t>Interviewer:	A few weeks ago I had you read Lockhart's Lament in class. 			Tell me what you thought about that.</a:t>
            </a:r>
          </a:p>
          <a:p>
            <a:pPr>
              <a:buNone/>
            </a:pPr>
            <a:r>
              <a:rPr lang="en-CA" sz="1600" i="1" dirty="0" smtClean="0"/>
              <a:t>Grant:		It made things pretty clear, didn't it?[laughs] I mean, the way 			that he described music and art sure made you think about 			what we are doing to kids in math. </a:t>
            </a:r>
          </a:p>
          <a:p>
            <a:pPr>
              <a:buNone/>
            </a:pPr>
            <a:r>
              <a:rPr lang="en-CA" sz="1600" i="1" dirty="0" smtClean="0"/>
              <a:t>Interviewer:	And?</a:t>
            </a:r>
          </a:p>
          <a:p>
            <a:pPr>
              <a:buNone/>
            </a:pPr>
            <a:r>
              <a:rPr lang="en-CA" sz="1600" i="1" dirty="0" smtClean="0"/>
              <a:t>Grant:		And we sure as hell shouldn't be doing it?</a:t>
            </a:r>
          </a:p>
          <a:p>
            <a:pPr>
              <a:buNone/>
            </a:pPr>
            <a:r>
              <a:rPr lang="en-CA" sz="1600" i="1" dirty="0" smtClean="0"/>
              <a:t>Interviewer:	So, what should we be doing?</a:t>
            </a:r>
          </a:p>
          <a:p>
            <a:pPr>
              <a:buNone/>
            </a:pPr>
            <a:r>
              <a:rPr lang="en-CA" sz="1600" i="1" dirty="0" smtClean="0"/>
              <a:t>Grant:		I'm not sure. Problem solving for sure. And probably more 			group work. But I haven't figured it all out yet. </a:t>
            </a:r>
          </a:p>
          <a:p>
            <a:pPr>
              <a:buNone/>
            </a:pPr>
            <a:r>
              <a:rPr lang="en-CA" sz="1600" i="1" dirty="0" smtClean="0"/>
              <a:t>Interviewer:	So, what made you come away from your initial ideas about 			mathematics?</a:t>
            </a:r>
          </a:p>
          <a:p>
            <a:pPr>
              <a:buNone/>
            </a:pPr>
            <a:r>
              <a:rPr lang="en-CA" sz="1600" i="1" dirty="0" smtClean="0"/>
              <a:t>Grant:		To be honest, I had never really thought about it before ... I 			hadn't really looked at what I was teaching in such a stark way. 		Lockhart paints a picture that is hard to ignore. </a:t>
            </a:r>
          </a:p>
          <a:p>
            <a:endParaRPr lang="en-CA" sz="800" dirty="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Nature of Mathematics - results</a:t>
            </a:r>
            <a:endParaRPr lang="en-CA" dirty="0"/>
          </a:p>
        </p:txBody>
      </p:sp>
      <p:sp>
        <p:nvSpPr>
          <p:cNvPr id="3" name="Content Placeholder 2"/>
          <p:cNvSpPr>
            <a:spLocks noGrp="1"/>
          </p:cNvSpPr>
          <p:nvPr>
            <p:ph idx="1"/>
          </p:nvPr>
        </p:nvSpPr>
        <p:spPr/>
        <p:txBody>
          <a:bodyPr/>
          <a:lstStyle/>
          <a:p>
            <a:pPr>
              <a:buNone/>
            </a:pPr>
            <a:r>
              <a:rPr lang="en-CA" sz="1600" i="1" dirty="0" smtClean="0"/>
              <a:t>Interviewer:	A few weeks ago I had you read Lockhart's Lament in class. 			Tell me what you thought about that.</a:t>
            </a:r>
          </a:p>
          <a:p>
            <a:pPr>
              <a:buNone/>
            </a:pPr>
            <a:r>
              <a:rPr lang="en-CA" sz="1600" i="1" dirty="0" smtClean="0"/>
              <a:t>Grant:		It made things pretty clear, didn't it?[laughs] I mean, the way 			that he described music and art sure made you think about 			what we are doing to kids in math. </a:t>
            </a:r>
          </a:p>
          <a:p>
            <a:pPr>
              <a:buNone/>
            </a:pPr>
            <a:r>
              <a:rPr lang="en-CA" sz="1600" i="1" dirty="0" smtClean="0"/>
              <a:t>Interviewer:	And?</a:t>
            </a:r>
          </a:p>
          <a:p>
            <a:pPr>
              <a:buNone/>
            </a:pPr>
            <a:r>
              <a:rPr lang="en-CA" sz="1600" i="1" dirty="0" smtClean="0"/>
              <a:t>Grant:		</a:t>
            </a:r>
            <a:r>
              <a:rPr lang="en-CA" sz="1600" i="1" dirty="0" smtClean="0">
                <a:solidFill>
                  <a:srgbClr val="FF0000"/>
                </a:solidFill>
              </a:rPr>
              <a:t>And we sure as hell shouldn't be doing it?</a:t>
            </a:r>
          </a:p>
          <a:p>
            <a:pPr>
              <a:buNone/>
            </a:pPr>
            <a:r>
              <a:rPr lang="en-CA" sz="1600" i="1" dirty="0" smtClean="0"/>
              <a:t>Interviewer:	So, what should we be doing?</a:t>
            </a:r>
          </a:p>
          <a:p>
            <a:pPr>
              <a:buNone/>
            </a:pPr>
            <a:r>
              <a:rPr lang="en-CA" sz="1600" i="1" dirty="0" smtClean="0"/>
              <a:t>Grant:		</a:t>
            </a:r>
            <a:r>
              <a:rPr lang="en-CA" sz="1600" i="1" dirty="0" smtClean="0">
                <a:solidFill>
                  <a:srgbClr val="FF0000"/>
                </a:solidFill>
              </a:rPr>
              <a:t>I'm not sure. </a:t>
            </a:r>
            <a:r>
              <a:rPr lang="en-CA" sz="1600" i="1" dirty="0" smtClean="0"/>
              <a:t>Problem solving for sure. And probably more 			group work. But I haven't figured it all out yet. </a:t>
            </a:r>
          </a:p>
          <a:p>
            <a:pPr>
              <a:buNone/>
            </a:pPr>
            <a:r>
              <a:rPr lang="en-CA" sz="1600" i="1" dirty="0" smtClean="0"/>
              <a:t>Interviewer:	So, what made you come away from your initial ideas about 			mathematics?</a:t>
            </a:r>
          </a:p>
          <a:p>
            <a:pPr>
              <a:buNone/>
            </a:pPr>
            <a:r>
              <a:rPr lang="en-CA" sz="1600" i="1" dirty="0" smtClean="0"/>
              <a:t>Grant:		To be honest, I had never really thought about it before ... I 			hadn't really looked at what I was teaching in such a stark way. 		Lockhart paints a picture that is hard to ignore. </a:t>
            </a:r>
          </a:p>
          <a:p>
            <a:endParaRPr lang="en-CA" sz="800" dirty="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Nature of M. Teaching - treatment</a:t>
            </a:r>
            <a:endParaRPr lang="en-CA" dirty="0"/>
          </a:p>
        </p:txBody>
      </p:sp>
      <p:sp>
        <p:nvSpPr>
          <p:cNvPr id="3" name="Content Placeholder 2"/>
          <p:cNvSpPr>
            <a:spLocks noGrp="1"/>
          </p:cNvSpPr>
          <p:nvPr>
            <p:ph idx="1"/>
          </p:nvPr>
        </p:nvSpPr>
        <p:spPr>
          <a:xfrm>
            <a:off x="539552" y="914400"/>
            <a:ext cx="8064896" cy="4114800"/>
          </a:xfrm>
        </p:spPr>
        <p:txBody>
          <a:bodyPr/>
          <a:lstStyle/>
          <a:p>
            <a:pPr>
              <a:buNone/>
            </a:pPr>
            <a:r>
              <a:rPr lang="en-AU" dirty="0" smtClean="0"/>
              <a:t>Experiencing School Mathematics (</a:t>
            </a:r>
            <a:r>
              <a:rPr lang="en-CA" dirty="0" err="1" smtClean="0"/>
              <a:t>Boaler</a:t>
            </a:r>
            <a:r>
              <a:rPr lang="en-CA" dirty="0" smtClean="0"/>
              <a:t>, 2002). </a:t>
            </a:r>
          </a:p>
          <a:p>
            <a:pPr>
              <a:buNone/>
            </a:pPr>
            <a:r>
              <a:rPr lang="en-AU" dirty="0" smtClean="0"/>
              <a:t>	</a:t>
            </a:r>
          </a:p>
          <a:p>
            <a:pPr>
              <a:buNone/>
            </a:pPr>
            <a:r>
              <a:rPr lang="en-AU" i="1" dirty="0" smtClean="0"/>
              <a:t>	It can be said that when we read a book we read ourselves into the text. In what ways do you read yourself into </a:t>
            </a:r>
            <a:r>
              <a:rPr lang="en-AU" i="1" dirty="0" err="1" smtClean="0"/>
              <a:t>Boaler's</a:t>
            </a:r>
            <a:r>
              <a:rPr lang="en-AU" i="1" dirty="0" smtClean="0"/>
              <a:t> book? Speak about your own teaching practice (past, present, and future) in relation to the book.</a:t>
            </a:r>
            <a:endParaRPr lang="en-CA" i="1" dirty="0" smtClean="0"/>
          </a:p>
          <a:p>
            <a:pPr>
              <a:buNone/>
            </a:pPr>
            <a:endParaRPr lang="en-CA" dirty="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Nature of M. Teaching - results</a:t>
            </a:r>
            <a:endParaRPr lang="en-CA" dirty="0"/>
          </a:p>
        </p:txBody>
      </p:sp>
      <p:sp>
        <p:nvSpPr>
          <p:cNvPr id="3" name="Content Placeholder 2"/>
          <p:cNvSpPr>
            <a:spLocks noGrp="1"/>
          </p:cNvSpPr>
          <p:nvPr>
            <p:ph idx="1"/>
          </p:nvPr>
        </p:nvSpPr>
        <p:spPr/>
        <p:txBody>
          <a:bodyPr/>
          <a:lstStyle/>
          <a:p>
            <a:r>
              <a:rPr lang="en-AU" sz="2000" i="1" dirty="0" smtClean="0"/>
              <a:t>It was as though I was looking at my own teaching. </a:t>
            </a:r>
            <a:endParaRPr lang="en-CA" sz="2000" i="1" dirty="0" smtClean="0"/>
          </a:p>
          <a:p>
            <a:r>
              <a:rPr lang="en-AU" sz="2000" i="1" dirty="0" smtClean="0"/>
              <a:t>I couldn't help but think that </a:t>
            </a:r>
            <a:r>
              <a:rPr lang="en-AU" sz="2000" i="1" dirty="0" err="1" smtClean="0"/>
              <a:t>Boaler</a:t>
            </a:r>
            <a:r>
              <a:rPr lang="en-AU" sz="2000" i="1" dirty="0" smtClean="0"/>
              <a:t> was describing my classroom.</a:t>
            </a:r>
            <a:endParaRPr lang="en-CA" sz="2000" i="1" dirty="0" smtClean="0"/>
          </a:p>
          <a:p>
            <a:r>
              <a:rPr lang="en-AU" sz="2000" i="1" dirty="0" smtClean="0"/>
              <a:t>Nicholas:	I certainly would fit in well with the teachers at 			Amber Hill, especially with the focus on testing. But 		I'm not exactly the same. I tend to make more use 		of group work especially during project work. </a:t>
            </a:r>
          </a:p>
          <a:p>
            <a:r>
              <a:rPr lang="en-AU" sz="2000" i="1" dirty="0" smtClean="0"/>
              <a:t>Chad:	It was good ... it was eye-opening.  As I was 			reading it I kept trying to identify myself with Jim at 		Phoenix Park but I kept coming back to Amber Hill. 		It was really troubling when I finally realized that I 		was an Amber Hill teacher.   </a:t>
            </a:r>
            <a:endParaRPr lang="en-CA" sz="2000" i="1" dirty="0" smtClean="0"/>
          </a:p>
          <a:p>
            <a:endParaRPr lang="en-CA" sz="2000" dirty="0" smtClean="0"/>
          </a:p>
          <a:p>
            <a:endParaRPr lang="en-CA" sz="2000" dirty="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Nature of M. Teaching - results</a:t>
            </a:r>
            <a:endParaRPr lang="en-CA" dirty="0"/>
          </a:p>
        </p:txBody>
      </p:sp>
      <p:sp>
        <p:nvSpPr>
          <p:cNvPr id="3" name="Content Placeholder 2"/>
          <p:cNvSpPr>
            <a:spLocks noGrp="1"/>
          </p:cNvSpPr>
          <p:nvPr>
            <p:ph idx="1"/>
          </p:nvPr>
        </p:nvSpPr>
        <p:spPr/>
        <p:txBody>
          <a:bodyPr/>
          <a:lstStyle/>
          <a:p>
            <a:r>
              <a:rPr lang="en-AU" sz="2000" i="1" dirty="0" smtClean="0"/>
              <a:t>It was as though </a:t>
            </a:r>
            <a:r>
              <a:rPr lang="en-AU" sz="2000" i="1" dirty="0" smtClean="0">
                <a:solidFill>
                  <a:srgbClr val="FF0000"/>
                </a:solidFill>
              </a:rPr>
              <a:t>I was looking at my own teaching</a:t>
            </a:r>
            <a:r>
              <a:rPr lang="en-AU" sz="2000" i="1" dirty="0" smtClean="0"/>
              <a:t>. </a:t>
            </a:r>
            <a:endParaRPr lang="en-CA" sz="2000" i="1" dirty="0" smtClean="0"/>
          </a:p>
          <a:p>
            <a:r>
              <a:rPr lang="en-AU" sz="2000" i="1" dirty="0" smtClean="0"/>
              <a:t>I couldn't help but think that </a:t>
            </a:r>
            <a:r>
              <a:rPr lang="en-AU" sz="2000" i="1" dirty="0" err="1" smtClean="0"/>
              <a:t>Boaler</a:t>
            </a:r>
            <a:r>
              <a:rPr lang="en-AU" sz="2000" i="1" dirty="0" smtClean="0"/>
              <a:t> was </a:t>
            </a:r>
            <a:r>
              <a:rPr lang="en-AU" sz="2000" i="1" dirty="0" smtClean="0">
                <a:solidFill>
                  <a:srgbClr val="FF0000"/>
                </a:solidFill>
              </a:rPr>
              <a:t>describing my classroom</a:t>
            </a:r>
            <a:r>
              <a:rPr lang="en-AU" sz="2000" i="1" dirty="0" smtClean="0"/>
              <a:t>.</a:t>
            </a:r>
            <a:endParaRPr lang="en-CA" sz="2000" i="1" dirty="0" smtClean="0"/>
          </a:p>
          <a:p>
            <a:r>
              <a:rPr lang="en-AU" sz="2000" i="1" dirty="0" smtClean="0"/>
              <a:t>Nicholas:	</a:t>
            </a:r>
            <a:r>
              <a:rPr lang="en-AU" sz="2000" i="1" dirty="0" smtClean="0">
                <a:solidFill>
                  <a:srgbClr val="FF0000"/>
                </a:solidFill>
              </a:rPr>
              <a:t>I certainly would fit in well with the teachers at 			Amber Hill</a:t>
            </a:r>
            <a:r>
              <a:rPr lang="en-AU" sz="2000" i="1" dirty="0" smtClean="0"/>
              <a:t>, especially with the focus on testing. But 		I'm not exactly the same. I tend to make more use 		of group work especially during project work. </a:t>
            </a:r>
          </a:p>
          <a:p>
            <a:r>
              <a:rPr lang="en-AU" sz="2000" i="1" dirty="0" smtClean="0"/>
              <a:t>Chad:	It was good ... it was eye-opening.  As I was 			reading it I kept trying to identify myself with Jim at 		Phoenix Park </a:t>
            </a:r>
            <a:r>
              <a:rPr lang="en-AU" sz="2000" i="1" dirty="0" smtClean="0">
                <a:solidFill>
                  <a:srgbClr val="FF0000"/>
                </a:solidFill>
              </a:rPr>
              <a:t>but I kept coming back to Amber Hill</a:t>
            </a:r>
            <a:r>
              <a:rPr lang="en-AU" sz="2000" i="1" dirty="0" smtClean="0"/>
              <a:t>. 		It was really troubling when I finally realized that I 		was an Amber Hill teacher.   </a:t>
            </a:r>
            <a:endParaRPr lang="en-CA" sz="2000" i="1" dirty="0" smtClean="0"/>
          </a:p>
          <a:p>
            <a:endParaRPr lang="en-CA" sz="2000" dirty="0" smtClean="0"/>
          </a:p>
          <a:p>
            <a:endParaRPr lang="en-CA" sz="2000"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Teachers’ Beliefs</a:t>
            </a:r>
            <a:endParaRPr lang="en-CA" dirty="0"/>
          </a:p>
        </p:txBody>
      </p:sp>
      <p:sp>
        <p:nvSpPr>
          <p:cNvPr id="3" name="Content Placeholder 2"/>
          <p:cNvSpPr>
            <a:spLocks noGrp="1"/>
          </p:cNvSpPr>
          <p:nvPr>
            <p:ph idx="1"/>
          </p:nvPr>
        </p:nvSpPr>
        <p:spPr/>
        <p:txBody>
          <a:bodyPr/>
          <a:lstStyle/>
          <a:p>
            <a:pPr>
              <a:buNone/>
            </a:pPr>
            <a:endParaRPr lang="en-CA" dirty="0" smtClean="0"/>
          </a:p>
          <a:p>
            <a:pPr algn="ctr">
              <a:buNone/>
            </a:pPr>
            <a:r>
              <a:rPr lang="en-CA" sz="4400" b="1" dirty="0" smtClean="0"/>
              <a:t>beliefs ↔ practice</a:t>
            </a:r>
          </a:p>
          <a:p>
            <a:pPr>
              <a:buNone/>
            </a:pPr>
            <a:endParaRPr lang="en-CA" dirty="0" smtClean="0"/>
          </a:p>
          <a:p>
            <a:pPr algn="ctr">
              <a:buNone/>
            </a:pPr>
            <a:r>
              <a:rPr lang="en-CA" sz="4400" b="1" dirty="0" smtClean="0"/>
              <a:t>↕</a:t>
            </a:r>
          </a:p>
          <a:p>
            <a:pPr algn="ctr">
              <a:buNone/>
            </a:pPr>
            <a:r>
              <a:rPr lang="en-CA" sz="4400" b="1" dirty="0" smtClean="0"/>
              <a:t>contemporary notions</a:t>
            </a:r>
          </a:p>
          <a:p>
            <a:pPr algn="ctr">
              <a:buNone/>
            </a:pPr>
            <a:r>
              <a:rPr lang="en-CA" sz="4400" b="1" dirty="0" smtClean="0"/>
              <a:t>of good practice</a:t>
            </a:r>
            <a:endParaRPr lang="en-CA" sz="4400" b="1" dirty="0"/>
          </a:p>
        </p:txBody>
      </p:sp>
      <p:sp>
        <p:nvSpPr>
          <p:cNvPr id="6" name="Rounded Rectangle 5"/>
          <p:cNvSpPr/>
          <p:nvPr/>
        </p:nvSpPr>
        <p:spPr bwMode="auto">
          <a:xfrm>
            <a:off x="1835696" y="1268760"/>
            <a:ext cx="5472608" cy="1224136"/>
          </a:xfrm>
          <a:prstGeom prst="round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33400" marR="0" indent="-533400" algn="l" defTabSz="914400" rtl="0" eaLnBrk="1" fontAlgn="base" latinLnBrk="0" hangingPunct="1">
              <a:lnSpc>
                <a:spcPct val="100000"/>
              </a:lnSpc>
              <a:spcBef>
                <a:spcPct val="20000"/>
              </a:spcBef>
              <a:spcAft>
                <a:spcPct val="0"/>
              </a:spcAft>
              <a:buClr>
                <a:schemeClr val="accent1"/>
              </a:buClr>
              <a:buSzTx/>
              <a:buFontTx/>
              <a:buNone/>
              <a:tabLst/>
            </a:pPr>
            <a:endParaRPr kumimoji="0" lang="en-CA" sz="2400" b="0" i="0" u="none" strike="noStrike" cap="none" normalizeH="0" baseline="0" smtClean="0">
              <a:ln>
                <a:noFill/>
              </a:ln>
              <a:solidFill>
                <a:schemeClr val="tx1"/>
              </a:solidFill>
              <a:effectLst/>
              <a:latin typeface="Helvetica" pitchFamily="68" charset="0"/>
              <a:ea typeface="ＭＳ Ｐゴシック" pitchFamily="34" charset="-128"/>
              <a:cs typeface="Times New Roman" pitchFamily="18" charset="0"/>
            </a:endParaRPr>
          </a:p>
        </p:txBody>
      </p:sp>
      <p:cxnSp>
        <p:nvCxnSpPr>
          <p:cNvPr id="8" name="Straight Connector 7"/>
          <p:cNvCxnSpPr/>
          <p:nvPr/>
        </p:nvCxnSpPr>
        <p:spPr bwMode="auto">
          <a:xfrm>
            <a:off x="4499992" y="3212976"/>
            <a:ext cx="144016" cy="72008"/>
          </a:xfrm>
          <a:prstGeom prst="line">
            <a:avLst/>
          </a:prstGeom>
          <a:noFill/>
          <a:ln w="19050" cap="flat" cmpd="sng" algn="ctr">
            <a:solidFill>
              <a:schemeClr val="tx1"/>
            </a:solidFill>
            <a:prstDash val="solid"/>
            <a:round/>
            <a:headEnd type="none" w="med" len="med"/>
            <a:tailEnd type="none" w="med" len="med"/>
          </a:ln>
          <a:effectLst/>
        </p:spPr>
      </p:cxn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Nature of M. Teaching - results</a:t>
            </a:r>
            <a:endParaRPr lang="en-CA" dirty="0"/>
          </a:p>
        </p:txBody>
      </p:sp>
      <p:sp>
        <p:nvSpPr>
          <p:cNvPr id="3" name="Content Placeholder 2"/>
          <p:cNvSpPr>
            <a:spLocks noGrp="1"/>
          </p:cNvSpPr>
          <p:nvPr>
            <p:ph idx="1"/>
          </p:nvPr>
        </p:nvSpPr>
        <p:spPr/>
        <p:txBody>
          <a:bodyPr/>
          <a:lstStyle/>
          <a:p>
            <a:r>
              <a:rPr lang="en-AU" i="1" dirty="0" smtClean="0"/>
              <a:t>If the students are not going remember the stuff we teach them then have they really learned? And if not, then what was the point in the first place? (Ingrid)</a:t>
            </a:r>
            <a:endParaRPr lang="en-CA" i="1" dirty="0" smtClean="0"/>
          </a:p>
          <a:p>
            <a:r>
              <a:rPr lang="en-AU" i="1" dirty="0" smtClean="0"/>
              <a:t>If the students are not engaging with the lesson then there is no way that they can learn. (Eric).</a:t>
            </a:r>
            <a:endParaRPr lang="en-CA" i="1" dirty="0" smtClean="0"/>
          </a:p>
          <a:p>
            <a:r>
              <a:rPr lang="en-AU" i="1" dirty="0" smtClean="0"/>
              <a:t>Math needs to be fun. Sitting in rows and listening to the teacher is not fun. (Alicia). </a:t>
            </a:r>
            <a:endParaRPr lang="en-CA" i="1" dirty="0" smtClean="0"/>
          </a:p>
          <a:p>
            <a:endParaRPr lang="en-CA" dirty="0"/>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Nature of M. Teaching - results</a:t>
            </a:r>
            <a:endParaRPr lang="en-CA" dirty="0"/>
          </a:p>
        </p:txBody>
      </p:sp>
      <p:sp>
        <p:nvSpPr>
          <p:cNvPr id="3" name="Content Placeholder 2"/>
          <p:cNvSpPr>
            <a:spLocks noGrp="1"/>
          </p:cNvSpPr>
          <p:nvPr>
            <p:ph idx="1"/>
          </p:nvPr>
        </p:nvSpPr>
        <p:spPr/>
        <p:txBody>
          <a:bodyPr/>
          <a:lstStyle/>
          <a:p>
            <a:r>
              <a:rPr lang="en-AU" i="1" dirty="0" smtClean="0"/>
              <a:t>If the </a:t>
            </a:r>
            <a:r>
              <a:rPr lang="en-AU" i="1" dirty="0" smtClean="0">
                <a:solidFill>
                  <a:srgbClr val="FF0000"/>
                </a:solidFill>
              </a:rPr>
              <a:t>students</a:t>
            </a:r>
            <a:r>
              <a:rPr lang="en-AU" i="1" dirty="0" smtClean="0"/>
              <a:t> </a:t>
            </a:r>
            <a:r>
              <a:rPr lang="en-AU" i="1" dirty="0" smtClean="0">
                <a:solidFill>
                  <a:srgbClr val="FF0000"/>
                </a:solidFill>
              </a:rPr>
              <a:t>are not going remember </a:t>
            </a:r>
            <a:r>
              <a:rPr lang="en-AU" i="1" dirty="0" smtClean="0"/>
              <a:t>the stuff we teach them then have they really learned? And if not, then what was the point in the first place? (Ingrid)</a:t>
            </a:r>
            <a:endParaRPr lang="en-CA" i="1" dirty="0" smtClean="0"/>
          </a:p>
          <a:p>
            <a:r>
              <a:rPr lang="en-AU" i="1" dirty="0" smtClean="0"/>
              <a:t>If the </a:t>
            </a:r>
            <a:r>
              <a:rPr lang="en-AU" i="1" dirty="0" smtClean="0">
                <a:solidFill>
                  <a:srgbClr val="FF0000"/>
                </a:solidFill>
              </a:rPr>
              <a:t>students</a:t>
            </a:r>
            <a:r>
              <a:rPr lang="en-AU" i="1" dirty="0" smtClean="0"/>
              <a:t> </a:t>
            </a:r>
            <a:r>
              <a:rPr lang="en-AU" i="1" dirty="0" smtClean="0">
                <a:solidFill>
                  <a:srgbClr val="FF0000"/>
                </a:solidFill>
              </a:rPr>
              <a:t>are not engaging </a:t>
            </a:r>
            <a:r>
              <a:rPr lang="en-AU" i="1" dirty="0" smtClean="0"/>
              <a:t>with the lesson then there is no way that they can learn. (Eric).</a:t>
            </a:r>
            <a:endParaRPr lang="en-CA" i="1" dirty="0" smtClean="0"/>
          </a:p>
          <a:p>
            <a:r>
              <a:rPr lang="en-AU" i="1" dirty="0" smtClean="0"/>
              <a:t>Math needs to be fun. Sitting in rows and </a:t>
            </a:r>
            <a:r>
              <a:rPr lang="en-AU" i="1" dirty="0" smtClean="0">
                <a:solidFill>
                  <a:srgbClr val="FF0000"/>
                </a:solidFill>
              </a:rPr>
              <a:t>listening to the teacher is not fun</a:t>
            </a:r>
            <a:r>
              <a:rPr lang="en-AU" i="1" dirty="0" smtClean="0"/>
              <a:t>. (Alicia). </a:t>
            </a:r>
            <a:endParaRPr lang="en-CA" i="1" dirty="0" smtClean="0"/>
          </a:p>
          <a:p>
            <a:endParaRPr lang="en-CA" dirty="0"/>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Conclusions</a:t>
            </a:r>
            <a:endParaRPr lang="en-CA" dirty="0"/>
          </a:p>
        </p:txBody>
      </p:sp>
      <p:sp>
        <p:nvSpPr>
          <p:cNvPr id="3" name="Content Placeholder 2"/>
          <p:cNvSpPr>
            <a:spLocks noGrp="1"/>
          </p:cNvSpPr>
          <p:nvPr>
            <p:ph idx="1"/>
          </p:nvPr>
        </p:nvSpPr>
        <p:spPr/>
        <p:txBody>
          <a:bodyPr/>
          <a:lstStyle/>
          <a:p>
            <a:pPr marL="457200" indent="-457200">
              <a:buFont typeface="+mj-lt"/>
              <a:buAutoNum type="arabicPeriod"/>
            </a:pPr>
            <a:r>
              <a:rPr lang="en-AU" sz="2000" dirty="0" smtClean="0"/>
              <a:t>the </a:t>
            </a:r>
            <a:r>
              <a:rPr lang="en-AU" sz="2000" i="1" dirty="0" smtClean="0"/>
              <a:t>theory of</a:t>
            </a:r>
            <a:r>
              <a:rPr lang="en-AU" sz="2000" dirty="0" smtClean="0"/>
              <a:t> conceptual change is a viable </a:t>
            </a:r>
            <a:r>
              <a:rPr lang="en-AU" sz="2000" i="1" dirty="0" smtClean="0"/>
              <a:t>theory for </a:t>
            </a:r>
            <a:r>
              <a:rPr lang="en-AU" sz="2000" dirty="0" smtClean="0"/>
              <a:t>designing interventions for the purpose of changing conceptions</a:t>
            </a:r>
          </a:p>
          <a:p>
            <a:pPr marL="457200" indent="-457200">
              <a:buFont typeface="+mj-lt"/>
              <a:buAutoNum type="arabicPeriod"/>
            </a:pPr>
            <a:r>
              <a:rPr lang="en-AU" sz="2000" dirty="0" smtClean="0"/>
              <a:t>implementation of these interventions resulted in cognitive conflict and eventually rejection of the participants’ </a:t>
            </a:r>
            <a:r>
              <a:rPr lang="en-AU" sz="2000" i="1" dirty="0" smtClean="0"/>
              <a:t>a priori</a:t>
            </a:r>
            <a:r>
              <a:rPr lang="en-AU" sz="2000" dirty="0" smtClean="0"/>
              <a:t> beliefs</a:t>
            </a:r>
          </a:p>
          <a:p>
            <a:pPr marL="457200" indent="-457200">
              <a:buFont typeface="+mj-lt"/>
              <a:buAutoNum type="arabicPeriod"/>
            </a:pPr>
            <a:r>
              <a:rPr lang="en-AU" sz="2000" dirty="0" smtClean="0"/>
              <a:t>the cognitive conflict that precipitates this belief rejection seems to be greatly affected by the starkness of the images presented – especially when those images are both troubling and undeniably reflective of the participant's practice</a:t>
            </a:r>
          </a:p>
          <a:p>
            <a:pPr marL="457200" indent="-457200">
              <a:buFont typeface="+mj-lt"/>
              <a:buAutoNum type="arabicPeriod"/>
            </a:pPr>
            <a:r>
              <a:rPr lang="en-AU" sz="2000" dirty="0" smtClean="0"/>
              <a:t>the data is replete with evidence that the participants not only rejected beliefs pertaining to their current practices, but that often they did so without an immediate replacement at hand</a:t>
            </a:r>
            <a:endParaRPr lang="en-CA" sz="2000" dirty="0" smtClean="0"/>
          </a:p>
          <a:p>
            <a:endParaRPr lang="en-CA" sz="1800" dirty="0"/>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pPr algn="ctr">
              <a:buNone/>
            </a:pPr>
            <a:endParaRPr lang="en-CA" b="1" dirty="0" smtClean="0"/>
          </a:p>
          <a:p>
            <a:pPr algn="ctr">
              <a:buNone/>
            </a:pPr>
            <a:endParaRPr lang="en-CA" b="1" dirty="0" smtClean="0"/>
          </a:p>
          <a:p>
            <a:pPr algn="ctr">
              <a:buNone/>
            </a:pPr>
            <a:endParaRPr lang="en-CA" b="1" dirty="0" smtClean="0"/>
          </a:p>
          <a:p>
            <a:pPr algn="ctr">
              <a:buNone/>
            </a:pPr>
            <a:r>
              <a:rPr lang="en-CA" sz="4000" b="1" dirty="0" smtClean="0">
                <a:solidFill>
                  <a:srgbClr val="FF0000"/>
                </a:solidFill>
              </a:rPr>
              <a:t>THANK YOU!</a:t>
            </a:r>
          </a:p>
          <a:p>
            <a:pPr algn="ctr">
              <a:buNone/>
            </a:pPr>
            <a:r>
              <a:rPr lang="en-CA" b="1" dirty="0" smtClean="0"/>
              <a:t>liljedahl@sfu.ca</a:t>
            </a:r>
          </a:p>
          <a:p>
            <a:endParaRPr lang="en-CA"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Teachers’ Beliefs</a:t>
            </a:r>
            <a:endParaRPr lang="en-CA" dirty="0"/>
          </a:p>
        </p:txBody>
      </p:sp>
      <p:sp>
        <p:nvSpPr>
          <p:cNvPr id="3" name="Content Placeholder 2"/>
          <p:cNvSpPr>
            <a:spLocks noGrp="1"/>
          </p:cNvSpPr>
          <p:nvPr>
            <p:ph idx="1"/>
          </p:nvPr>
        </p:nvSpPr>
        <p:spPr/>
        <p:txBody>
          <a:bodyPr/>
          <a:lstStyle/>
          <a:p>
            <a:pPr>
              <a:buNone/>
            </a:pPr>
            <a:endParaRPr lang="en-CA" dirty="0" smtClean="0"/>
          </a:p>
          <a:p>
            <a:pPr algn="ctr">
              <a:buNone/>
            </a:pPr>
            <a:r>
              <a:rPr lang="en-CA" sz="4400" b="1" dirty="0" smtClean="0"/>
              <a:t>beliefs ↔ practice</a:t>
            </a:r>
          </a:p>
          <a:p>
            <a:pPr>
              <a:buNone/>
            </a:pPr>
            <a:endParaRPr lang="en-CA" dirty="0" smtClean="0"/>
          </a:p>
          <a:p>
            <a:pPr algn="ctr">
              <a:buNone/>
            </a:pPr>
            <a:r>
              <a:rPr lang="en-CA" sz="4400" b="1" dirty="0" smtClean="0"/>
              <a:t>↕</a:t>
            </a:r>
          </a:p>
          <a:p>
            <a:pPr algn="ctr">
              <a:buNone/>
            </a:pPr>
            <a:r>
              <a:rPr lang="en-CA" sz="4400" b="1" dirty="0" smtClean="0"/>
              <a:t>contemporary notions</a:t>
            </a:r>
          </a:p>
          <a:p>
            <a:pPr algn="ctr">
              <a:buNone/>
            </a:pPr>
            <a:r>
              <a:rPr lang="en-CA" sz="4400" b="1" dirty="0" smtClean="0"/>
              <a:t>of good practice</a:t>
            </a:r>
            <a:endParaRPr lang="en-CA" sz="4400" b="1" dirty="0"/>
          </a:p>
        </p:txBody>
      </p:sp>
      <p:sp>
        <p:nvSpPr>
          <p:cNvPr id="6" name="Rounded Rectangle 5"/>
          <p:cNvSpPr/>
          <p:nvPr/>
        </p:nvSpPr>
        <p:spPr bwMode="auto">
          <a:xfrm>
            <a:off x="1835696" y="1268760"/>
            <a:ext cx="5472608" cy="1224136"/>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33400" marR="0" indent="-533400" algn="l" defTabSz="914400" rtl="0" eaLnBrk="1" fontAlgn="base" latinLnBrk="0" hangingPunct="1">
              <a:lnSpc>
                <a:spcPct val="100000"/>
              </a:lnSpc>
              <a:spcBef>
                <a:spcPct val="20000"/>
              </a:spcBef>
              <a:spcAft>
                <a:spcPct val="0"/>
              </a:spcAft>
              <a:buClr>
                <a:schemeClr val="accent1"/>
              </a:buClr>
              <a:buSzTx/>
              <a:buFontTx/>
              <a:buNone/>
              <a:tabLst/>
            </a:pPr>
            <a:endParaRPr kumimoji="0" lang="en-CA" sz="2400" b="0" i="0" u="none" strike="noStrike" cap="none" normalizeH="0" baseline="0" smtClean="0">
              <a:ln>
                <a:noFill/>
              </a:ln>
              <a:solidFill>
                <a:schemeClr val="tx1"/>
              </a:solidFill>
              <a:effectLst/>
              <a:latin typeface="Helvetica" pitchFamily="68" charset="0"/>
              <a:ea typeface="ＭＳ Ｐゴシック" pitchFamily="34" charset="-128"/>
              <a:cs typeface="Times New Roman" pitchFamily="18" charset="0"/>
            </a:endParaRPr>
          </a:p>
        </p:txBody>
      </p:sp>
      <p:cxnSp>
        <p:nvCxnSpPr>
          <p:cNvPr id="8" name="Straight Connector 7"/>
          <p:cNvCxnSpPr/>
          <p:nvPr/>
        </p:nvCxnSpPr>
        <p:spPr bwMode="auto">
          <a:xfrm>
            <a:off x="4499992" y="3212976"/>
            <a:ext cx="144016" cy="72008"/>
          </a:xfrm>
          <a:prstGeom prst="line">
            <a:avLst/>
          </a:prstGeom>
          <a:noFill/>
          <a:ln w="19050" cap="flat" cmpd="sng" algn="ctr">
            <a:solidFill>
              <a:schemeClr val="tx1"/>
            </a:solidFill>
            <a:prstDash val="solid"/>
            <a:round/>
            <a:headEnd type="none" w="med" len="med"/>
            <a:tailEnd type="none" w="med" len="med"/>
          </a:ln>
          <a:effectLst/>
        </p:spPr>
      </p:cxnSp>
      <p:sp>
        <p:nvSpPr>
          <p:cNvPr id="16" name="Rectangle 15"/>
          <p:cNvSpPr/>
          <p:nvPr/>
        </p:nvSpPr>
        <p:spPr>
          <a:xfrm rot="19123721">
            <a:off x="1503002" y="2373466"/>
            <a:ext cx="5687249" cy="1569660"/>
          </a:xfrm>
          <a:prstGeom prst="rect">
            <a:avLst/>
          </a:prstGeom>
          <a:noFill/>
        </p:spPr>
        <p:txBody>
          <a:bodyPr wrap="square" lIns="91440" tIns="45720" rIns="91440" bIns="45720">
            <a:spAutoFit/>
          </a:bodyPr>
          <a:lstStyle/>
          <a:p>
            <a:pPr algn="ctr"/>
            <a:r>
              <a:rPr lang="en-CA" sz="9600" b="1" cap="none" spc="0" dirty="0" smtClean="0">
                <a:ln w="10541" cmpd="sng">
                  <a:solidFill>
                    <a:schemeClr val="accent1">
                      <a:shade val="88000"/>
                      <a:satMod val="110000"/>
                    </a:schemeClr>
                  </a:solidFill>
                  <a:prstDash val="solid"/>
                </a:ln>
                <a:solidFill>
                  <a:srgbClr val="FF0000"/>
                </a:solidFill>
                <a:effectLst/>
              </a:rPr>
              <a:t>CHANGE</a:t>
            </a:r>
            <a:endParaRPr lang="en-CA" sz="9600" b="1" cap="none" spc="0" dirty="0">
              <a:ln w="10541" cmpd="sng">
                <a:solidFill>
                  <a:schemeClr val="accent1">
                    <a:shade val="88000"/>
                    <a:satMod val="110000"/>
                  </a:schemeClr>
                </a:solidFill>
                <a:prstDash val="solid"/>
              </a:ln>
              <a:solidFill>
                <a:srgbClr val="FF0000"/>
              </a:solidFill>
              <a:effectLst/>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Beliefs are Difficult to Change</a:t>
            </a:r>
            <a:endParaRPr lang="en-CA" dirty="0"/>
          </a:p>
        </p:txBody>
      </p:sp>
      <p:sp>
        <p:nvSpPr>
          <p:cNvPr id="3" name="Content Placeholder 2"/>
          <p:cNvSpPr>
            <a:spLocks noGrp="1"/>
          </p:cNvSpPr>
          <p:nvPr>
            <p:ph idx="1"/>
          </p:nvPr>
        </p:nvSpPr>
        <p:spPr/>
        <p:txBody>
          <a:bodyPr/>
          <a:lstStyle/>
          <a:p>
            <a:pPr>
              <a:buNone/>
            </a:pPr>
            <a:r>
              <a:rPr lang="en-AU" dirty="0" smtClean="0"/>
              <a:t>	</a:t>
            </a:r>
          </a:p>
          <a:p>
            <a:pPr algn="just">
              <a:buNone/>
            </a:pPr>
            <a:r>
              <a:rPr lang="en-AU" dirty="0" smtClean="0"/>
              <a:t>	Beliefs are “like possessions. They are like old clothes; once acquired and worn for awhile, they become comfortable. It does not make any difference if the clothes are out of style or ragged. Letting go is painful and new clothes require adjustment” (</a:t>
            </a:r>
            <a:r>
              <a:rPr lang="en-AU" dirty="0" err="1" smtClean="0"/>
              <a:t>Schommer</a:t>
            </a:r>
            <a:r>
              <a:rPr lang="en-AU" dirty="0" smtClean="0"/>
              <a:t>-</a:t>
            </a:r>
            <a:r>
              <a:rPr lang="en-AU" dirty="0" err="1" smtClean="0"/>
              <a:t>Aikins</a:t>
            </a:r>
            <a:r>
              <a:rPr lang="en-AU" dirty="0" smtClean="0"/>
              <a:t>, 2004, p. 22). </a:t>
            </a:r>
            <a:endParaRPr lang="en-CA"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Beliefs are Difficult to Change</a:t>
            </a:r>
            <a:endParaRPr lang="en-CA" dirty="0"/>
          </a:p>
        </p:txBody>
      </p:sp>
      <p:sp>
        <p:nvSpPr>
          <p:cNvPr id="3" name="Content Placeholder 2"/>
          <p:cNvSpPr>
            <a:spLocks noGrp="1"/>
          </p:cNvSpPr>
          <p:nvPr>
            <p:ph idx="1"/>
          </p:nvPr>
        </p:nvSpPr>
        <p:spPr/>
        <p:txBody>
          <a:bodyPr/>
          <a:lstStyle/>
          <a:p>
            <a:pPr>
              <a:buNone/>
            </a:pPr>
            <a:r>
              <a:rPr lang="en-AU" dirty="0" smtClean="0"/>
              <a:t>	</a:t>
            </a:r>
          </a:p>
          <a:p>
            <a:pPr algn="just">
              <a:buNone/>
            </a:pPr>
            <a:r>
              <a:rPr lang="en-AU" dirty="0" smtClean="0"/>
              <a:t>	Beliefs are “like possessions. They are like old clothes; once acquired and worn for awhile, they become comfortable. It does not make any difference if the clothes are out of style or ragged. Letting go is painful and new clothes require adjustment” (</a:t>
            </a:r>
            <a:r>
              <a:rPr lang="en-AU" dirty="0" err="1" smtClean="0"/>
              <a:t>Schommer</a:t>
            </a:r>
            <a:r>
              <a:rPr lang="en-AU" dirty="0" smtClean="0"/>
              <a:t>-</a:t>
            </a:r>
            <a:r>
              <a:rPr lang="en-AU" dirty="0" err="1" smtClean="0"/>
              <a:t>Aikins</a:t>
            </a:r>
            <a:r>
              <a:rPr lang="en-AU" dirty="0" smtClean="0"/>
              <a:t>, 2004, p. 22). </a:t>
            </a:r>
            <a:endParaRPr lang="en-CA" dirty="0"/>
          </a:p>
        </p:txBody>
      </p:sp>
      <p:cxnSp>
        <p:nvCxnSpPr>
          <p:cNvPr id="7" name="Straight Connector 6"/>
          <p:cNvCxnSpPr/>
          <p:nvPr/>
        </p:nvCxnSpPr>
        <p:spPr bwMode="auto">
          <a:xfrm flipV="1">
            <a:off x="5148064" y="5589240"/>
            <a:ext cx="1872208" cy="360040"/>
          </a:xfrm>
          <a:prstGeom prst="line">
            <a:avLst/>
          </a:prstGeom>
          <a:noFill/>
          <a:ln w="76200" cap="flat" cmpd="sng" algn="ctr">
            <a:solidFill>
              <a:srgbClr val="FF0000"/>
            </a:solidFill>
            <a:prstDash val="solid"/>
            <a:round/>
            <a:headEnd type="none" w="med" len="med"/>
            <a:tailEnd type="none" w="med" len="med"/>
          </a:ln>
          <a:effectLst/>
        </p:spPr>
      </p:cxn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Beliefs are Difficult to Change</a:t>
            </a:r>
            <a:endParaRPr lang="en-CA" dirty="0"/>
          </a:p>
        </p:txBody>
      </p:sp>
      <p:sp>
        <p:nvSpPr>
          <p:cNvPr id="3" name="Content Placeholder 2"/>
          <p:cNvSpPr>
            <a:spLocks noGrp="1"/>
          </p:cNvSpPr>
          <p:nvPr>
            <p:ph idx="1"/>
          </p:nvPr>
        </p:nvSpPr>
        <p:spPr/>
        <p:txBody>
          <a:bodyPr/>
          <a:lstStyle/>
          <a:p>
            <a:pPr>
              <a:buNone/>
            </a:pPr>
            <a:r>
              <a:rPr lang="en-AU" dirty="0" smtClean="0"/>
              <a:t>	</a:t>
            </a:r>
          </a:p>
          <a:p>
            <a:pPr algn="just">
              <a:buNone/>
            </a:pPr>
            <a:r>
              <a:rPr lang="en-AU" dirty="0" smtClean="0"/>
              <a:t>	Beliefs are “like possessions. They are like old clothes; once acquired and worn for awhile, they become comfortable. It does not make any difference if the clothes are out of style or ragged. Letting go is painful and new clothes require adjustment” (</a:t>
            </a:r>
            <a:r>
              <a:rPr lang="en-AU" dirty="0" err="1" smtClean="0"/>
              <a:t>Schommer</a:t>
            </a:r>
            <a:r>
              <a:rPr lang="en-AU" dirty="0" smtClean="0"/>
              <a:t>-</a:t>
            </a:r>
            <a:r>
              <a:rPr lang="en-AU" dirty="0" err="1" smtClean="0"/>
              <a:t>Aikins</a:t>
            </a:r>
            <a:r>
              <a:rPr lang="en-AU" dirty="0" smtClean="0"/>
              <a:t>, 2004, p. 22). </a:t>
            </a:r>
            <a:endParaRPr lang="en-CA" dirty="0"/>
          </a:p>
        </p:txBody>
      </p:sp>
      <p:sp>
        <p:nvSpPr>
          <p:cNvPr id="5" name="Rectangle 4"/>
          <p:cNvSpPr/>
          <p:nvPr/>
        </p:nvSpPr>
        <p:spPr>
          <a:xfrm rot="21354545">
            <a:off x="4355976" y="4786699"/>
            <a:ext cx="3590671" cy="646331"/>
          </a:xfrm>
          <a:prstGeom prst="rect">
            <a:avLst/>
          </a:prstGeom>
          <a:noFill/>
        </p:spPr>
        <p:txBody>
          <a:bodyPr wrap="square" lIns="91440" tIns="45720" rIns="91440" bIns="45720">
            <a:spAutoFit/>
          </a:bodyPr>
          <a:lstStyle/>
          <a:p>
            <a:pPr algn="ctr"/>
            <a:r>
              <a:rPr lang="en-CA" sz="3600" b="1" dirty="0" smtClean="0">
                <a:ln w="10541" cmpd="sng">
                  <a:solidFill>
                    <a:schemeClr val="accent1">
                      <a:shade val="88000"/>
                      <a:satMod val="110000"/>
                    </a:schemeClr>
                  </a:solidFill>
                  <a:prstDash val="solid"/>
                </a:ln>
                <a:solidFill>
                  <a:srgbClr val="FF0000"/>
                </a:solidFill>
                <a:latin typeface="Segoe Script" pitchFamily="34" charset="0"/>
              </a:rPr>
              <a:t>REPLACE</a:t>
            </a:r>
            <a:endParaRPr lang="en-CA" sz="3600" b="1" cap="none" spc="0" dirty="0">
              <a:ln w="10541" cmpd="sng">
                <a:solidFill>
                  <a:schemeClr val="accent1">
                    <a:shade val="88000"/>
                    <a:satMod val="110000"/>
                  </a:schemeClr>
                </a:solidFill>
                <a:prstDash val="solid"/>
              </a:ln>
              <a:solidFill>
                <a:srgbClr val="FF0000"/>
              </a:solidFill>
              <a:effectLst/>
              <a:latin typeface="Segoe Script" pitchFamily="34" charset="0"/>
            </a:endParaRPr>
          </a:p>
        </p:txBody>
      </p:sp>
      <p:cxnSp>
        <p:nvCxnSpPr>
          <p:cNvPr id="7" name="Straight Connector 6"/>
          <p:cNvCxnSpPr/>
          <p:nvPr/>
        </p:nvCxnSpPr>
        <p:spPr bwMode="auto">
          <a:xfrm flipV="1">
            <a:off x="5148064" y="5589240"/>
            <a:ext cx="1872208" cy="360040"/>
          </a:xfrm>
          <a:prstGeom prst="line">
            <a:avLst/>
          </a:prstGeom>
          <a:noFill/>
          <a:ln w="76200" cap="flat" cmpd="sng" algn="ctr">
            <a:solidFill>
              <a:srgbClr val="FF0000"/>
            </a:solidFill>
            <a:prstDash val="solid"/>
            <a:round/>
            <a:headEnd type="none" w="med" len="med"/>
            <a:tailEnd type="none" w="med" len="med"/>
          </a:ln>
          <a:effectLst/>
        </p:spPr>
      </p:cxn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Changing Beliefs</a:t>
            </a:r>
            <a:endParaRPr lang="en-CA" dirty="0"/>
          </a:p>
        </p:txBody>
      </p:sp>
      <p:sp>
        <p:nvSpPr>
          <p:cNvPr id="3" name="Content Placeholder 2"/>
          <p:cNvSpPr>
            <a:spLocks noGrp="1"/>
          </p:cNvSpPr>
          <p:nvPr>
            <p:ph idx="1"/>
          </p:nvPr>
        </p:nvSpPr>
        <p:spPr/>
        <p:txBody>
          <a:bodyPr/>
          <a:lstStyle/>
          <a:p>
            <a:pPr>
              <a:buNone/>
            </a:pPr>
            <a:endParaRPr lang="en-CA" dirty="0"/>
          </a:p>
        </p:txBody>
      </p:sp>
      <p:sp>
        <p:nvSpPr>
          <p:cNvPr id="4" name="Rectangle 3"/>
          <p:cNvSpPr/>
          <p:nvPr/>
        </p:nvSpPr>
        <p:spPr>
          <a:xfrm rot="21354545">
            <a:off x="18480" y="4786699"/>
            <a:ext cx="3590671" cy="646331"/>
          </a:xfrm>
          <a:prstGeom prst="rect">
            <a:avLst/>
          </a:prstGeom>
          <a:noFill/>
        </p:spPr>
        <p:txBody>
          <a:bodyPr wrap="square" lIns="91440" tIns="45720" rIns="91440" bIns="45720">
            <a:spAutoFit/>
          </a:bodyPr>
          <a:lstStyle/>
          <a:p>
            <a:pPr algn="ctr"/>
            <a:r>
              <a:rPr lang="en-CA" sz="3600" b="1" dirty="0" smtClean="0">
                <a:ln w="10541" cmpd="sng">
                  <a:solidFill>
                    <a:schemeClr val="accent1">
                      <a:shade val="88000"/>
                      <a:satMod val="110000"/>
                    </a:schemeClr>
                  </a:solidFill>
                  <a:prstDash val="solid"/>
                </a:ln>
                <a:solidFill>
                  <a:srgbClr val="FF0000"/>
                </a:solidFill>
                <a:latin typeface="Segoe Script" pitchFamily="34" charset="0"/>
              </a:rPr>
              <a:t>REPLACING</a:t>
            </a:r>
            <a:endParaRPr lang="en-CA" sz="3600" b="1" cap="none" spc="0" dirty="0">
              <a:ln w="10541" cmpd="sng">
                <a:solidFill>
                  <a:schemeClr val="accent1">
                    <a:shade val="88000"/>
                    <a:satMod val="110000"/>
                  </a:schemeClr>
                </a:solidFill>
                <a:prstDash val="solid"/>
              </a:ln>
              <a:solidFill>
                <a:srgbClr val="FF0000"/>
              </a:solidFill>
              <a:effectLst/>
              <a:latin typeface="Segoe Script" pitchFamily="34" charset="0"/>
            </a:endParaRPr>
          </a:p>
        </p:txBody>
      </p:sp>
      <p:cxnSp>
        <p:nvCxnSpPr>
          <p:cNvPr id="5" name="Straight Connector 4"/>
          <p:cNvCxnSpPr/>
          <p:nvPr/>
        </p:nvCxnSpPr>
        <p:spPr bwMode="auto">
          <a:xfrm flipV="1">
            <a:off x="810568" y="5589240"/>
            <a:ext cx="1872208" cy="360040"/>
          </a:xfrm>
          <a:prstGeom prst="line">
            <a:avLst/>
          </a:prstGeom>
          <a:noFill/>
          <a:ln w="76200" cap="flat" cmpd="sng" algn="ctr">
            <a:solidFill>
              <a:srgbClr val="FF0000"/>
            </a:solidFill>
            <a:prstDash val="solid"/>
            <a:round/>
            <a:headEnd type="none" w="med" len="med"/>
            <a:tailEnd type="none" w="med" len="med"/>
          </a:ln>
          <a:effectLst/>
        </p:spPr>
      </p:cxn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SFU_Template_Beta_0.2">
  <a:themeElements>
    <a:clrScheme name="SFU_Template_Beta_0.2 13">
      <a:dk1>
        <a:srgbClr val="000000"/>
      </a:dk1>
      <a:lt1>
        <a:srgbClr val="FFFFFF"/>
      </a:lt1>
      <a:dk2>
        <a:srgbClr val="FFFFFF"/>
      </a:dk2>
      <a:lt2>
        <a:srgbClr val="464847"/>
      </a:lt2>
      <a:accent1>
        <a:srgbClr val="9E0927"/>
      </a:accent1>
      <a:accent2>
        <a:srgbClr val="003874"/>
      </a:accent2>
      <a:accent3>
        <a:srgbClr val="FFFFFF"/>
      </a:accent3>
      <a:accent4>
        <a:srgbClr val="000000"/>
      </a:accent4>
      <a:accent5>
        <a:srgbClr val="CCAAAC"/>
      </a:accent5>
      <a:accent6>
        <a:srgbClr val="003268"/>
      </a:accent6>
      <a:hlink>
        <a:srgbClr val="006AA8"/>
      </a:hlink>
      <a:folHlink>
        <a:srgbClr val="BA2B48"/>
      </a:folHlink>
    </a:clrScheme>
    <a:fontScheme name="SFU_Template_Beta_0.2">
      <a:majorFont>
        <a:latin typeface="Helvetica"/>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533400" marR="0" indent="-533400" algn="l" defTabSz="914400" rtl="0" eaLnBrk="1" fontAlgn="base" latinLnBrk="0" hangingPunct="1">
          <a:lnSpc>
            <a:spcPct val="100000"/>
          </a:lnSpc>
          <a:spcBef>
            <a:spcPct val="20000"/>
          </a:spcBef>
          <a:spcAft>
            <a:spcPct val="0"/>
          </a:spcAft>
          <a:buClr>
            <a:schemeClr val="accent1"/>
          </a:buClr>
          <a:buSzTx/>
          <a:buFontTx/>
          <a:buNone/>
          <a:tabLst/>
          <a:defRPr kumimoji="0" lang="en-US" sz="2400" b="0" i="0" u="none" strike="noStrike" cap="none" normalizeH="0" baseline="0" smtClean="0">
            <a:ln>
              <a:noFill/>
            </a:ln>
            <a:solidFill>
              <a:schemeClr val="tx1"/>
            </a:solidFill>
            <a:effectLst/>
            <a:latin typeface="Helvetica" pitchFamily="68" charset="0"/>
            <a:ea typeface="ＭＳ Ｐゴシック" pitchFamily="34" charset="-128"/>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533400" marR="0" indent="-533400" algn="l" defTabSz="914400" rtl="0" eaLnBrk="1" fontAlgn="base" latinLnBrk="0" hangingPunct="1">
          <a:lnSpc>
            <a:spcPct val="100000"/>
          </a:lnSpc>
          <a:spcBef>
            <a:spcPct val="20000"/>
          </a:spcBef>
          <a:spcAft>
            <a:spcPct val="0"/>
          </a:spcAft>
          <a:buClr>
            <a:schemeClr val="accent1"/>
          </a:buClr>
          <a:buSzTx/>
          <a:buFontTx/>
          <a:buNone/>
          <a:tabLst/>
          <a:defRPr kumimoji="0" lang="en-US" sz="2400" b="0" i="0" u="none" strike="noStrike" cap="none" normalizeH="0" baseline="0" smtClean="0">
            <a:ln>
              <a:noFill/>
            </a:ln>
            <a:solidFill>
              <a:schemeClr val="tx1"/>
            </a:solidFill>
            <a:effectLst/>
            <a:latin typeface="Helvetica" pitchFamily="68" charset="0"/>
            <a:ea typeface="ＭＳ Ｐゴシック" pitchFamily="34" charset="-128"/>
            <a:cs typeface="Times New Roman" pitchFamily="18" charset="0"/>
          </a:defRPr>
        </a:defPPr>
      </a:lstStyle>
    </a:lnDef>
  </a:objectDefaults>
  <a:extraClrSchemeLst>
    <a:extraClrScheme>
      <a:clrScheme name="SFU_Template_Beta_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FU_Template_Beta_0.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FU_Template_Beta_0.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FU_Template_Beta_0.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FU_Template_Beta_0.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FU_Template_Beta_0.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FU_Template_Beta_0.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FU_Template_Beta_0.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FU_Template_Beta_0.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FU_Template_Beta_0.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FU_Template_Beta_0.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FU_Template_Beta_0.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FU_Template_Beta_0.2 13">
        <a:dk1>
          <a:srgbClr val="000000"/>
        </a:dk1>
        <a:lt1>
          <a:srgbClr val="FFFFFF"/>
        </a:lt1>
        <a:dk2>
          <a:srgbClr val="FFFFFF"/>
        </a:dk2>
        <a:lt2>
          <a:srgbClr val="464847"/>
        </a:lt2>
        <a:accent1>
          <a:srgbClr val="9E0927"/>
        </a:accent1>
        <a:accent2>
          <a:srgbClr val="003874"/>
        </a:accent2>
        <a:accent3>
          <a:srgbClr val="FFFFFF"/>
        </a:accent3>
        <a:accent4>
          <a:srgbClr val="000000"/>
        </a:accent4>
        <a:accent5>
          <a:srgbClr val="CCAAAC"/>
        </a:accent5>
        <a:accent6>
          <a:srgbClr val="003268"/>
        </a:accent6>
        <a:hlink>
          <a:srgbClr val="006AA8"/>
        </a:hlink>
        <a:folHlink>
          <a:srgbClr val="BA2B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HD:Users:jenn:Documents:in progress:PowerPoint Template:SFU_Template_Beta_0.2.pot</Template>
  <TotalTime>2688</TotalTime>
  <Words>1345</Words>
  <Application>Microsoft Office PowerPoint</Application>
  <PresentationFormat>On-screen Show (4:3)</PresentationFormat>
  <Paragraphs>239</Paragraphs>
  <Slides>43</Slides>
  <Notes>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SFU_Template_Beta_0.2</vt:lpstr>
      <vt:lpstr>The theory of conceptual change as a theory for changing CONCEPTIONS</vt:lpstr>
      <vt:lpstr>Origins</vt:lpstr>
      <vt:lpstr>Teachers’ Beliefs</vt:lpstr>
      <vt:lpstr>Teachers’ Beliefs</vt:lpstr>
      <vt:lpstr>Teachers’ Beliefs</vt:lpstr>
      <vt:lpstr>Beliefs are Difficult to Change</vt:lpstr>
      <vt:lpstr>Beliefs are Difficult to Change</vt:lpstr>
      <vt:lpstr>Beliefs are Difficult to Change</vt:lpstr>
      <vt:lpstr>Changing Beliefs</vt:lpstr>
      <vt:lpstr>Changing Beliefs</vt:lpstr>
      <vt:lpstr>Changing Beliefs</vt:lpstr>
      <vt:lpstr>Changing Beliefs</vt:lpstr>
      <vt:lpstr>Replacing Conceptions</vt:lpstr>
      <vt:lpstr>Replacing Conceptions</vt:lpstr>
      <vt:lpstr>Replacing Conceptions</vt:lpstr>
      <vt:lpstr>Replacing Conceptions</vt:lpstr>
      <vt:lpstr>Replacing Conceptions</vt:lpstr>
      <vt:lpstr>Replacing Conceptions</vt:lpstr>
      <vt:lpstr>Hmmm ...</vt:lpstr>
      <vt:lpstr>Hmmm ...</vt:lpstr>
      <vt:lpstr>Hmmm ...</vt:lpstr>
      <vt:lpstr>Hmmm ...</vt:lpstr>
      <vt:lpstr>Hmmm ...</vt:lpstr>
      <vt:lpstr>Hmmm ...</vt:lpstr>
      <vt:lpstr>Hmmm ...</vt:lpstr>
      <vt:lpstr>Hmmm ...</vt:lpstr>
      <vt:lpstr>Theories of → Theories for</vt:lpstr>
      <vt:lpstr>Theories of → Theories for</vt:lpstr>
      <vt:lpstr>Methodology – participants</vt:lpstr>
      <vt:lpstr>Methodology - interventions</vt:lpstr>
      <vt:lpstr>Methodology - interventions</vt:lpstr>
      <vt:lpstr>Methodology - interventions</vt:lpstr>
      <vt:lpstr>Methodology - data</vt:lpstr>
      <vt:lpstr>The Nature of Mathematics - treatment</vt:lpstr>
      <vt:lpstr>The Nature of Mathematics - results</vt:lpstr>
      <vt:lpstr>The Nature of Mathematics - results</vt:lpstr>
      <vt:lpstr>The Nature of M. Teaching - treatment</vt:lpstr>
      <vt:lpstr>The Nature of M. Teaching - results</vt:lpstr>
      <vt:lpstr>The Nature of M. Teaching - results</vt:lpstr>
      <vt:lpstr>The Nature of M. Teaching - results</vt:lpstr>
      <vt:lpstr>The Nature of M. Teaching - results</vt:lpstr>
      <vt:lpstr>Conclusions</vt:lpstr>
      <vt:lpstr>Slide 43</vt:lpstr>
    </vt:vector>
  </TitlesOfParts>
  <Company>Simon Fraser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Jennifer Conroy</dc:creator>
  <cp:lastModifiedBy>PeterLiljedahl</cp:lastModifiedBy>
  <cp:revision>68</cp:revision>
  <dcterms:created xsi:type="dcterms:W3CDTF">2007-05-10T23:03:35Z</dcterms:created>
  <dcterms:modified xsi:type="dcterms:W3CDTF">2011-09-22T09:27:23Z</dcterms:modified>
</cp:coreProperties>
</file>